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5" r:id="rId29"/>
    <p:sldId id="283" r:id="rId30"/>
    <p:sldId id="284"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41" autoAdjust="0"/>
    <p:restoredTop sz="94660"/>
  </p:normalViewPr>
  <p:slideViewPr>
    <p:cSldViewPr>
      <p:cViewPr>
        <p:scale>
          <a:sx n="69" d="100"/>
          <a:sy n="69" d="100"/>
        </p:scale>
        <p:origin x="-1116" y="20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632158455"/>
      </p:ext>
    </p:extLst>
  </p:cSld>
  <p:clrMapOvr>
    <a:masterClrMapping/>
  </p:clrMapOvr>
  <p:transition spd="med">
    <p:pull dir="l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585931824"/>
      </p:ext>
    </p:extLst>
  </p:cSld>
  <p:clrMapOvr>
    <a:masterClrMapping/>
  </p:clrMapOvr>
  <p:transition spd="med">
    <p:pull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1620041879"/>
      </p:ext>
    </p:extLst>
  </p:cSld>
  <p:clrMapOvr>
    <a:masterClrMapping/>
  </p:clrMapOvr>
  <p:transition spd="med">
    <p:pull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845521150"/>
      </p:ext>
    </p:extLst>
  </p:cSld>
  <p:clrMapOvr>
    <a:masterClrMapping/>
  </p:clrMapOvr>
  <p:transition spd="med">
    <p:pull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4286414049"/>
      </p:ext>
    </p:extLst>
  </p:cSld>
  <p:clrMapOvr>
    <a:masterClrMapping/>
  </p:clrMapOvr>
  <p:transition spd="med">
    <p:pull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1133470933"/>
      </p:ext>
    </p:extLst>
  </p:cSld>
  <p:clrMapOvr>
    <a:masterClrMapping/>
  </p:clrMapOvr>
  <p:transition spd="med">
    <p:pull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2526831434"/>
      </p:ext>
    </p:extLst>
  </p:cSld>
  <p:clrMapOvr>
    <a:masterClrMapping/>
  </p:clrMapOvr>
  <p:transition spd="med">
    <p:pull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906353636"/>
      </p:ext>
    </p:extLst>
  </p:cSld>
  <p:clrMapOvr>
    <a:masterClrMapping/>
  </p:clrMapOvr>
  <p:transition spd="med">
    <p:pull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1329467456"/>
      </p:ext>
    </p:extLst>
  </p:cSld>
  <p:clrMapOvr>
    <a:masterClrMapping/>
  </p:clrMapOvr>
  <p:transition spd="med">
    <p:pull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165050890"/>
      </p:ext>
    </p:extLst>
  </p:cSld>
  <p:clrMapOvr>
    <a:masterClrMapping/>
  </p:clrMapOvr>
  <p:transition spd="med">
    <p:pull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18E3FAD-7E03-4911-84BA-29464594BFB2}" type="datetimeFigureOut">
              <a:rPr lang="es-ES" smtClean="0"/>
              <a:pPr/>
              <a:t>17/06/2014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699933795"/>
      </p:ext>
    </p:extLst>
  </p:cSld>
  <p:clrMapOvr>
    <a:masterClrMapping/>
  </p:clrMapOvr>
  <p:transition spd="med">
    <p:pull dir="l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3000"/>
            <a:lum/>
          </a:blip>
          <a:srcRect/>
          <a:stretch>
            <a:fillRect l="-7000" r="-7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8E3FAD-7E03-4911-84BA-29464594BFB2}" type="datetimeFigureOut">
              <a:rPr lang="es-ES" smtClean="0"/>
              <a:pPr/>
              <a:t>17/06/2014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201791-8E50-4A9F-8696-698B7C40BCF1}" type="slidenum">
              <a:rPr lang="es-ES" smtClean="0"/>
              <a:pPr/>
              <a:t>‹Nº›</a:t>
            </a:fld>
            <a:endParaRPr lang="es-ES"/>
          </a:p>
        </p:txBody>
      </p:sp>
    </p:spTree>
    <p:extLst>
      <p:ext uri="{BB962C8B-B14F-4D97-AF65-F5344CB8AC3E}">
        <p14:creationId xmlns="" xmlns:p14="http://schemas.microsoft.com/office/powerpoint/2010/main" val="1671046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pull dir="l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1406" y="1142984"/>
            <a:ext cx="8964488" cy="2714644"/>
          </a:xfrm>
          <a:effectLst>
            <a:outerShdw blurRad="50800" dist="38100" dir="2700000" algn="tl" rotWithShape="0">
              <a:prstClr val="black">
                <a:alpha val="40000"/>
              </a:prstClr>
            </a:outerShdw>
            <a:reflection blurRad="6350" stA="50000" endA="300" endPos="55000" dir="5400000" sy="-100000" algn="bl" rotWithShape="0"/>
          </a:effectLst>
        </p:spPr>
        <p:txBody>
          <a:bodyPr>
            <a:normAutofit/>
          </a:bodyPr>
          <a:lstStyle/>
          <a:p>
            <a:r>
              <a:rPr lang="es-AR" sz="13500" b="1" dirty="0" smtClean="0">
                <a:solidFill>
                  <a:schemeClr val="tx1">
                    <a:lumMod val="75000"/>
                    <a:lumOff val="25000"/>
                  </a:schemeClr>
                </a:solidFill>
                <a:effectLst>
                  <a:reflection blurRad="6350" stA="55000" endA="300" endPos="45500" dir="5400000" sy="-100000" algn="bl" rotWithShape="0"/>
                </a:effectLst>
              </a:rPr>
              <a:t>ETHERNET</a:t>
            </a:r>
            <a:endParaRPr lang="es-ES" sz="13500" b="1" dirty="0">
              <a:solidFill>
                <a:schemeClr val="tx1">
                  <a:lumMod val="75000"/>
                  <a:lumOff val="25000"/>
                </a:schemeClr>
              </a:solidFill>
            </a:endParaRPr>
          </a:p>
        </p:txBody>
      </p:sp>
      <p:sp>
        <p:nvSpPr>
          <p:cNvPr id="3" name="2 Subtítulo"/>
          <p:cNvSpPr>
            <a:spLocks noGrp="1"/>
          </p:cNvSpPr>
          <p:nvPr>
            <p:ph type="subTitle" idx="1"/>
          </p:nvPr>
        </p:nvSpPr>
        <p:spPr>
          <a:xfrm>
            <a:off x="1428728" y="4500570"/>
            <a:ext cx="6400800" cy="1752600"/>
          </a:xfrm>
          <a:effectLst>
            <a:outerShdw blurRad="50800" dist="38100" dir="5400000" algn="t" rotWithShape="0">
              <a:prstClr val="black">
                <a:alpha val="40000"/>
              </a:prstClr>
            </a:outerShdw>
          </a:effectLst>
        </p:spPr>
        <p:txBody>
          <a:bodyPr>
            <a:normAutofit/>
          </a:bodyPr>
          <a:lstStyle/>
          <a:p>
            <a:r>
              <a:rPr lang="es-ES" sz="8000" dirty="0" smtClean="0">
                <a:solidFill>
                  <a:schemeClr val="tx1">
                    <a:lumMod val="75000"/>
                    <a:lumOff val="25000"/>
                  </a:schemeClr>
                </a:solidFill>
              </a:rPr>
              <a:t>(LAN 802.3)</a:t>
            </a:r>
            <a:endParaRPr lang="es-ES" sz="8000" dirty="0">
              <a:solidFill>
                <a:schemeClr val="tx1">
                  <a:lumMod val="75000"/>
                  <a:lumOff val="25000"/>
                </a:schemeClr>
              </a:solidFill>
            </a:endParaRPr>
          </a:p>
        </p:txBody>
      </p:sp>
    </p:spTree>
    <p:extLst>
      <p:ext uri="{BB962C8B-B14F-4D97-AF65-F5344CB8AC3E}">
        <p14:creationId xmlns="" xmlns:p14="http://schemas.microsoft.com/office/powerpoint/2010/main" val="2060776002"/>
      </p:ext>
    </p:ext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571488"/>
            <a:ext cx="8229600" cy="1143000"/>
          </a:xfrm>
        </p:spPr>
        <p:txBody>
          <a:bodyPr>
            <a:normAutofit/>
          </a:bodyPr>
          <a:lstStyle/>
          <a:p>
            <a:r>
              <a:rPr lang="es-ES" sz="6600" b="1" dirty="0" smtClean="0"/>
              <a:t>Integrantes</a:t>
            </a:r>
            <a:endParaRPr lang="es-ES" sz="6600" b="1" dirty="0"/>
          </a:p>
        </p:txBody>
      </p:sp>
      <p:sp>
        <p:nvSpPr>
          <p:cNvPr id="3" name="2 Marcador de contenido"/>
          <p:cNvSpPr>
            <a:spLocks noGrp="1"/>
          </p:cNvSpPr>
          <p:nvPr>
            <p:ph idx="1"/>
          </p:nvPr>
        </p:nvSpPr>
        <p:spPr>
          <a:xfrm>
            <a:off x="571472" y="2695270"/>
            <a:ext cx="8072494" cy="3234060"/>
          </a:xfrm>
        </p:spPr>
        <p:txBody>
          <a:bodyPr>
            <a:normAutofit/>
          </a:bodyPr>
          <a:lstStyle/>
          <a:p>
            <a:pPr algn="ctr">
              <a:buFont typeface="Wingdings" pitchFamily="2" charset="2"/>
              <a:buChar char="v"/>
            </a:pPr>
            <a:r>
              <a:rPr lang="es-ES" sz="4000" dirty="0" err="1" smtClean="0"/>
              <a:t>Chuquimia</a:t>
            </a:r>
            <a:r>
              <a:rPr lang="es-ES" sz="4000" dirty="0" smtClean="0"/>
              <a:t>, </a:t>
            </a:r>
            <a:r>
              <a:rPr lang="es-ES" sz="4000" dirty="0" err="1" smtClean="0"/>
              <a:t>Clever</a:t>
            </a:r>
            <a:endParaRPr lang="es-ES" sz="4000" dirty="0" smtClean="0"/>
          </a:p>
          <a:p>
            <a:pPr algn="ctr">
              <a:buFont typeface="Wingdings" pitchFamily="2" charset="2"/>
              <a:buChar char="v"/>
            </a:pPr>
            <a:r>
              <a:rPr lang="es-ES" sz="4000" dirty="0" smtClean="0"/>
              <a:t>Zapatero, Noel</a:t>
            </a:r>
          </a:p>
          <a:p>
            <a:pPr algn="ctr">
              <a:buFont typeface="Wingdings" pitchFamily="2" charset="2"/>
              <a:buChar char="v"/>
            </a:pPr>
            <a:r>
              <a:rPr lang="es-ES" sz="4000" dirty="0" smtClean="0"/>
              <a:t>Acevedo, Jorge</a:t>
            </a:r>
            <a:endParaRPr lang="es-ES" sz="4000" dirty="0"/>
          </a:p>
        </p:txBody>
      </p:sp>
    </p:spTree>
    <p:extLst>
      <p:ext uri="{BB962C8B-B14F-4D97-AF65-F5344CB8AC3E}">
        <p14:creationId xmlns="" xmlns:p14="http://schemas.microsoft.com/office/powerpoint/2010/main" val="257907717"/>
      </p:ext>
    </p:extLst>
  </p:cSld>
  <p:clrMapOvr>
    <a:masterClrMapping/>
  </p:clrMapOvr>
  <p:transition spd="med">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Temas a Tratar</a:t>
            </a:r>
            <a:endParaRPr lang="es-ES" b="1" dirty="0"/>
          </a:p>
        </p:txBody>
      </p:sp>
      <p:sp>
        <p:nvSpPr>
          <p:cNvPr id="3" name="2 Marcador de contenido"/>
          <p:cNvSpPr>
            <a:spLocks noGrp="1"/>
          </p:cNvSpPr>
          <p:nvPr>
            <p:ph idx="1"/>
          </p:nvPr>
        </p:nvSpPr>
        <p:spPr/>
        <p:txBody>
          <a:bodyPr/>
          <a:lstStyle/>
          <a:p>
            <a:r>
              <a:rPr lang="es-ES" dirty="0" smtClean="0"/>
              <a:t>Introducción</a:t>
            </a:r>
          </a:p>
          <a:p>
            <a:r>
              <a:rPr lang="es-ES" dirty="0" smtClean="0"/>
              <a:t>Capa Física de Ethernet Clásico</a:t>
            </a:r>
          </a:p>
          <a:p>
            <a:r>
              <a:rPr lang="es-ES" dirty="0" smtClean="0"/>
              <a:t>Subcapa de Protocolo MAC</a:t>
            </a:r>
          </a:p>
          <a:p>
            <a:r>
              <a:rPr lang="es-ES" dirty="0" smtClean="0"/>
              <a:t>Ethernet Conmutada</a:t>
            </a:r>
          </a:p>
          <a:p>
            <a:r>
              <a:rPr lang="es-ES" dirty="0" smtClean="0"/>
              <a:t>Ethernet de Alta Velocidad</a:t>
            </a:r>
          </a:p>
          <a:p>
            <a:r>
              <a:rPr lang="es-ES" dirty="0" smtClean="0"/>
              <a:t>Ethernet Gigabit</a:t>
            </a:r>
          </a:p>
          <a:p>
            <a:r>
              <a:rPr lang="es-ES" dirty="0" smtClean="0"/>
              <a:t>Ethernet 10-Gigabit</a:t>
            </a:r>
            <a:endParaRPr lang="es-ES" dirty="0"/>
          </a:p>
        </p:txBody>
      </p:sp>
    </p:spTree>
    <p:extLst>
      <p:ext uri="{BB962C8B-B14F-4D97-AF65-F5344CB8AC3E}">
        <p14:creationId xmlns="" xmlns:p14="http://schemas.microsoft.com/office/powerpoint/2010/main" val="2878086747"/>
      </p:ext>
    </p:extLst>
  </p:cSld>
  <p:clrMapOvr>
    <a:masterClrMapping/>
  </p:clrMapOvr>
  <p:transition spd="med">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3000"/>
            <a:lum/>
          </a:blip>
          <a:srcRect/>
          <a:stretch>
            <a:fillRect l="-7000" r="-7000"/>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476672"/>
            <a:ext cx="8229600" cy="1143000"/>
          </a:xfrm>
        </p:spPr>
        <p:txBody>
          <a:bodyPr>
            <a:normAutofit fontScale="90000"/>
          </a:bodyPr>
          <a:lstStyle/>
          <a:p>
            <a:r>
              <a:rPr lang="es-ES" b="1" dirty="0"/>
              <a:t>Ethernet y Redes de Accesos </a:t>
            </a:r>
            <a:r>
              <a:rPr lang="es-ES" b="1" dirty="0" smtClean="0"/>
              <a:t>Múltiples I</a:t>
            </a:r>
            <a:r>
              <a:rPr lang="es-ES" dirty="0"/>
              <a:t/>
            </a:r>
            <a:br>
              <a:rPr lang="es-ES" dirty="0"/>
            </a:br>
            <a:endParaRPr lang="es-ES" dirty="0"/>
          </a:p>
        </p:txBody>
      </p:sp>
      <p:sp>
        <p:nvSpPr>
          <p:cNvPr id="3" name="2 Marcador de contenido"/>
          <p:cNvSpPr>
            <a:spLocks noGrp="1"/>
          </p:cNvSpPr>
          <p:nvPr>
            <p:ph idx="1"/>
          </p:nvPr>
        </p:nvSpPr>
        <p:spPr>
          <a:xfrm>
            <a:off x="457200" y="1412776"/>
            <a:ext cx="8229600" cy="5184576"/>
          </a:xfrm>
        </p:spPr>
        <p:txBody>
          <a:bodyPr>
            <a:normAutofit/>
          </a:bodyPr>
          <a:lstStyle/>
          <a:p>
            <a:pPr marL="0" indent="0">
              <a:buNone/>
            </a:pPr>
            <a:r>
              <a:rPr lang="es-ES" dirty="0" smtClean="0"/>
              <a:t>Ethernet surge en 1970 por sobre el resto de las tecnologías de esa época. En 1978 se definió el estándar de 10Mbps formando así las bases de IEEE 802.3.</a:t>
            </a:r>
          </a:p>
          <a:p>
            <a:pPr marL="0" indent="0">
              <a:buNone/>
            </a:pPr>
            <a:r>
              <a:rPr lang="es-ES" dirty="0" smtClean="0"/>
              <a:t>Se trata de una red de accesos múltiples, lo cual permite a diversos equipos enviar y recibir paquetes al mismo tiempo.</a:t>
            </a:r>
          </a:p>
          <a:p>
            <a:pPr marL="0" indent="0">
              <a:buNone/>
            </a:pPr>
            <a:r>
              <a:rPr lang="es-ES" dirty="0" smtClean="0"/>
              <a:t>Las Ethernet actuales son Punto a Punto, por lo que cada equipo se conecta directamente a un Switch (o red de Switches)</a:t>
            </a:r>
            <a:endParaRPr lang="es-ES" dirty="0"/>
          </a:p>
        </p:txBody>
      </p:sp>
    </p:spTree>
    <p:extLst>
      <p:ext uri="{BB962C8B-B14F-4D97-AF65-F5344CB8AC3E}">
        <p14:creationId xmlns="" xmlns:p14="http://schemas.microsoft.com/office/powerpoint/2010/main" val="3651084629"/>
      </p:ext>
    </p:extLst>
  </p:cSld>
  <p:clrMapOvr>
    <a:overrideClrMapping bg1="lt1" tx1="dk1" bg2="lt2" tx2="dk2" accent1="accent1" accent2="accent2" accent3="accent3" accent4="accent4" accent5="accent5" accent6="accent6" hlink="hlink" folHlink="folHlink"/>
  </p:clrMapOvr>
  <p:transition spd="med">
    <p:pull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dirty="0" smtClean="0"/>
              <a:t>Ethernet y Redes de Accesos Múltiples II</a:t>
            </a:r>
            <a:endParaRPr lang="es-ES" b="1" dirty="0"/>
          </a:p>
        </p:txBody>
      </p:sp>
      <p:sp>
        <p:nvSpPr>
          <p:cNvPr id="3" name="2 Marcador de contenido"/>
          <p:cNvSpPr>
            <a:spLocks noGrp="1"/>
          </p:cNvSpPr>
          <p:nvPr>
            <p:ph idx="1"/>
          </p:nvPr>
        </p:nvSpPr>
        <p:spPr/>
        <p:txBody>
          <a:bodyPr>
            <a:normAutofit lnSpcReduction="10000"/>
          </a:bodyPr>
          <a:lstStyle/>
          <a:p>
            <a:pPr marL="0" indent="0">
              <a:buNone/>
            </a:pPr>
            <a:r>
              <a:rPr lang="es-ES" dirty="0" smtClean="0"/>
              <a:t>En un comienzo, el host se comunicaba mediante un cable coaxial a un transceptor, y entre si mediante repetidores (no mas de 4 juntos). También se utilizaban HUB’s (repetidores </a:t>
            </a:r>
            <a:r>
              <a:rPr lang="es-ES" dirty="0" err="1" smtClean="0"/>
              <a:t>multi-via</a:t>
            </a:r>
            <a:r>
              <a:rPr lang="es-ES" dirty="0" smtClean="0"/>
              <a:t>).</a:t>
            </a:r>
          </a:p>
          <a:p>
            <a:pPr marL="0" indent="0">
              <a:buNone/>
            </a:pPr>
            <a:r>
              <a:rPr lang="es-ES" dirty="0" smtClean="0"/>
              <a:t>Debido a esto, se limita la distancia máxima entre hosts a 2500mts. Cuanto mayor es la distancia, es mas difícil detectar errores y fallos en la red.</a:t>
            </a:r>
            <a:endParaRPr lang="es-ES" dirty="0"/>
          </a:p>
        </p:txBody>
      </p:sp>
    </p:spTree>
    <p:extLst>
      <p:ext uri="{BB962C8B-B14F-4D97-AF65-F5344CB8AC3E}">
        <p14:creationId xmlns="" xmlns:p14="http://schemas.microsoft.com/office/powerpoint/2010/main" val="1475101095"/>
      </p:ext>
    </p:extLst>
  </p:cSld>
  <p:clrMapOvr>
    <a:masterClrMapping/>
  </p:clrMapOvr>
  <p:transition spd="med">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dirty="0" smtClean="0"/>
              <a:t>Ethernet y Redes de Accesos Múltiples III</a:t>
            </a:r>
            <a:endParaRPr lang="es-ES" b="1" dirty="0"/>
          </a:p>
        </p:txBody>
      </p:sp>
      <p:sp>
        <p:nvSpPr>
          <p:cNvPr id="3" name="2 Marcador de contenido"/>
          <p:cNvSpPr>
            <a:spLocks noGrp="1"/>
          </p:cNvSpPr>
          <p:nvPr>
            <p:ph idx="1"/>
          </p:nvPr>
        </p:nvSpPr>
        <p:spPr>
          <a:xfrm>
            <a:off x="457200" y="1600200"/>
            <a:ext cx="8229600" cy="4781128"/>
          </a:xfrm>
        </p:spPr>
        <p:txBody>
          <a:bodyPr>
            <a:normAutofit/>
          </a:bodyPr>
          <a:lstStyle/>
          <a:p>
            <a:pPr marL="0" indent="0">
              <a:buNone/>
            </a:pPr>
            <a:r>
              <a:rPr lang="es-ES" dirty="0" smtClean="0"/>
              <a:t>El acceso a la Ethernet se controla mediante un algoritmo que se encuentra en la MAC del equipo, implementado en el adaptador de red. Cada MAC genera una identificación única para la conexión a la Ethernet.</a:t>
            </a:r>
          </a:p>
          <a:p>
            <a:pPr marL="0" indent="0">
              <a:buNone/>
            </a:pPr>
            <a:r>
              <a:rPr lang="es-ES" dirty="0" smtClean="0"/>
              <a:t>Cuanto menos trafico hay en la LAN, mejor funciona Ethernet. Tiene una capacidad máxima de 1024 hosts, aunque en general se conectan cerca de 200 hosts para que la red no se sature.</a:t>
            </a:r>
            <a:endParaRPr lang="es-ES" dirty="0"/>
          </a:p>
        </p:txBody>
      </p:sp>
    </p:spTree>
    <p:extLst>
      <p:ext uri="{BB962C8B-B14F-4D97-AF65-F5344CB8AC3E}">
        <p14:creationId xmlns="" xmlns:p14="http://schemas.microsoft.com/office/powerpoint/2010/main" val="3081384635"/>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Capa Física de Ethernet</a:t>
            </a:r>
            <a:endParaRPr lang="es-ES" b="1" dirty="0"/>
          </a:p>
        </p:txBody>
      </p:sp>
      <p:sp>
        <p:nvSpPr>
          <p:cNvPr id="3" name="2 Marcador de contenido"/>
          <p:cNvSpPr>
            <a:spLocks noGrp="1"/>
          </p:cNvSpPr>
          <p:nvPr>
            <p:ph sz="half" idx="1"/>
          </p:nvPr>
        </p:nvSpPr>
        <p:spPr>
          <a:xfrm>
            <a:off x="457200" y="1600201"/>
            <a:ext cx="8363272" cy="1036711"/>
          </a:xfrm>
        </p:spPr>
        <p:txBody>
          <a:bodyPr>
            <a:normAutofit/>
          </a:bodyPr>
          <a:lstStyle/>
          <a:p>
            <a:pPr marL="0" indent="0">
              <a:buNone/>
            </a:pPr>
            <a:r>
              <a:rPr lang="es-AR" sz="2800" dirty="0" smtClean="0"/>
              <a:t>El IEEE estableció una cantidad de subcomités con el fin de desarrollar estándares para redes de rea local.</a:t>
            </a:r>
          </a:p>
          <a:p>
            <a:pPr marL="0" indent="0">
              <a:buNone/>
            </a:pPr>
            <a:endParaRPr lang="es-ES" sz="2800" dirty="0"/>
          </a:p>
        </p:txBody>
      </p:sp>
      <p:sp>
        <p:nvSpPr>
          <p:cNvPr id="5" name="4 Marcador de contenido"/>
          <p:cNvSpPr>
            <a:spLocks noGrp="1"/>
          </p:cNvSpPr>
          <p:nvPr>
            <p:ph sz="half" idx="2"/>
          </p:nvPr>
        </p:nvSpPr>
        <p:spPr>
          <a:xfrm>
            <a:off x="4355976" y="2636912"/>
            <a:ext cx="4608512" cy="3693319"/>
          </a:xfrm>
        </p:spPr>
        <p:txBody>
          <a:bodyPr>
            <a:noAutofit/>
          </a:bodyPr>
          <a:lstStyle/>
          <a:p>
            <a:pPr lvl="0"/>
            <a:r>
              <a:rPr lang="es-AR" sz="2600" dirty="0" smtClean="0"/>
              <a:t>802.7 Técnicas de Banda Ancha</a:t>
            </a:r>
          </a:p>
          <a:p>
            <a:pPr lvl="0"/>
            <a:r>
              <a:rPr lang="es-AR" sz="2600" dirty="0" smtClean="0"/>
              <a:t>802.8 Técnicas de Fibra Óptica</a:t>
            </a:r>
          </a:p>
          <a:p>
            <a:pPr lvl="0"/>
            <a:r>
              <a:rPr lang="es-AR" sz="2600" dirty="0" smtClean="0"/>
              <a:t>802.9 Redes Integradas para voz y datos</a:t>
            </a:r>
          </a:p>
          <a:p>
            <a:pPr lvl="0"/>
            <a:r>
              <a:rPr lang="es-AR" sz="2600" dirty="0" smtClean="0"/>
              <a:t>802.10 Seguridad en redes</a:t>
            </a:r>
          </a:p>
          <a:p>
            <a:pPr lvl="0"/>
            <a:r>
              <a:rPr lang="es-AR" sz="2600" dirty="0" smtClean="0"/>
              <a:t>802.11 Redes Inalámbricas</a:t>
            </a:r>
          </a:p>
          <a:p>
            <a:pPr lvl="0"/>
            <a:r>
              <a:rPr lang="es-AR" sz="2600" dirty="0" smtClean="0"/>
              <a:t>802.12 100VG-Any LAN</a:t>
            </a:r>
            <a:endParaRPr lang="es-AR" sz="2600" dirty="0"/>
          </a:p>
        </p:txBody>
      </p:sp>
      <p:sp>
        <p:nvSpPr>
          <p:cNvPr id="6" name="5 Rectángulo"/>
          <p:cNvSpPr/>
          <p:nvPr/>
        </p:nvSpPr>
        <p:spPr>
          <a:xfrm>
            <a:off x="395536" y="2636912"/>
            <a:ext cx="4104456" cy="3693319"/>
          </a:xfrm>
          <a:prstGeom prst="rect">
            <a:avLst/>
          </a:prstGeom>
        </p:spPr>
        <p:txBody>
          <a:bodyPr wrap="square">
            <a:spAutoFit/>
          </a:bodyPr>
          <a:lstStyle/>
          <a:p>
            <a:pPr marL="342900" lvl="0" indent="-342900">
              <a:buFont typeface="Arial" pitchFamily="34" charset="0"/>
              <a:buChar char="•"/>
            </a:pPr>
            <a:r>
              <a:rPr lang="es-AR" sz="2600" dirty="0"/>
              <a:t>802.1 Gestión y Niveles superiores (HILI)</a:t>
            </a:r>
          </a:p>
          <a:p>
            <a:pPr marL="342900" lvl="0" indent="-342900">
              <a:buFont typeface="Arial" pitchFamily="34" charset="0"/>
              <a:buChar char="•"/>
            </a:pPr>
            <a:r>
              <a:rPr lang="es-AR" sz="2600" dirty="0"/>
              <a:t>802.2 Control lógico de enlace (LLC)</a:t>
            </a:r>
          </a:p>
          <a:p>
            <a:pPr marL="342900" lvl="0" indent="-342900">
              <a:buFont typeface="Arial" pitchFamily="34" charset="0"/>
              <a:buChar char="•"/>
            </a:pPr>
            <a:r>
              <a:rPr lang="en-US" sz="2600" dirty="0"/>
              <a:t>802.3 CSMA/CD</a:t>
            </a:r>
            <a:endParaRPr lang="es-AR" sz="2600" dirty="0"/>
          </a:p>
          <a:p>
            <a:pPr marL="342900" lvl="0" indent="-342900">
              <a:buFont typeface="Arial" pitchFamily="34" charset="0"/>
              <a:buChar char="•"/>
            </a:pPr>
            <a:r>
              <a:rPr lang="en-US" sz="2600" dirty="0"/>
              <a:t>802.4 Token Bus</a:t>
            </a:r>
            <a:endParaRPr lang="es-AR" sz="2600" dirty="0"/>
          </a:p>
          <a:p>
            <a:pPr marL="342900" lvl="0" indent="-342900">
              <a:buFont typeface="Arial" pitchFamily="34" charset="0"/>
              <a:buChar char="•"/>
            </a:pPr>
            <a:r>
              <a:rPr lang="en-US" sz="2600" dirty="0"/>
              <a:t>802.5 Token Ring</a:t>
            </a:r>
            <a:endParaRPr lang="es-AR" sz="2600" dirty="0"/>
          </a:p>
          <a:p>
            <a:pPr marL="342900" lvl="0" indent="-342900">
              <a:buFont typeface="Arial" pitchFamily="34" charset="0"/>
              <a:buChar char="•"/>
            </a:pPr>
            <a:r>
              <a:rPr lang="es-AR" sz="2600" dirty="0"/>
              <a:t>802.6 Redes metropolitanas (MAN)</a:t>
            </a:r>
          </a:p>
        </p:txBody>
      </p:sp>
    </p:spTree>
    <p:extLst>
      <p:ext uri="{BB962C8B-B14F-4D97-AF65-F5344CB8AC3E}">
        <p14:creationId xmlns="" xmlns:p14="http://schemas.microsoft.com/office/powerpoint/2010/main" val="2428132824"/>
      </p:ext>
    </p:extLst>
  </p:cSld>
  <p:clrMapOvr>
    <a:masterClrMapping/>
  </p:clrMapOvr>
  <p:transition spd="med">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n-US" b="1" dirty="0" smtClean="0"/>
              <a:t>CSMA/CD (Carrier Sense Multiple Access/Collision Detection) y MAC (Media Access Control)</a:t>
            </a:r>
            <a:endParaRPr lang="es-ES" dirty="0"/>
          </a:p>
        </p:txBody>
      </p:sp>
      <p:sp>
        <p:nvSpPr>
          <p:cNvPr id="5" name="4 Marcador de contenido"/>
          <p:cNvSpPr>
            <a:spLocks noGrp="1"/>
          </p:cNvSpPr>
          <p:nvPr>
            <p:ph sz="half" idx="1"/>
          </p:nvPr>
        </p:nvSpPr>
        <p:spPr>
          <a:xfrm>
            <a:off x="457200" y="1916832"/>
            <a:ext cx="4038600" cy="4525963"/>
          </a:xfrm>
        </p:spPr>
        <p:txBody>
          <a:bodyPr>
            <a:normAutofit fontScale="92500" lnSpcReduction="20000"/>
          </a:bodyPr>
          <a:lstStyle/>
          <a:p>
            <a:pPr>
              <a:buNone/>
            </a:pPr>
            <a:r>
              <a:rPr lang="en-US" dirty="0" smtClean="0"/>
              <a:t>Como </a:t>
            </a:r>
            <a:r>
              <a:rPr lang="es-ES" dirty="0" smtClean="0"/>
              <a:t>funciona</a:t>
            </a:r>
            <a:r>
              <a:rPr lang="en-US" dirty="0" smtClean="0"/>
              <a:t> CSMA/CD:</a:t>
            </a:r>
            <a:endParaRPr lang="es-AR" dirty="0" smtClean="0"/>
          </a:p>
          <a:p>
            <a:pPr lvl="0"/>
            <a:r>
              <a:rPr lang="es-AR" i="1" dirty="0" err="1" smtClean="0"/>
              <a:t>Carrier</a:t>
            </a:r>
            <a:r>
              <a:rPr lang="es-AR" i="1" dirty="0" smtClean="0"/>
              <a:t> </a:t>
            </a:r>
            <a:r>
              <a:rPr lang="es-AR" i="1" dirty="0" err="1" smtClean="0"/>
              <a:t>Sense</a:t>
            </a:r>
            <a:r>
              <a:rPr lang="es-AR" i="1" dirty="0" smtClean="0"/>
              <a:t>: </a:t>
            </a:r>
            <a:r>
              <a:rPr lang="es-AR" dirty="0" smtClean="0"/>
              <a:t>“Escucha” si hay señales en el medio de otros equipos.</a:t>
            </a:r>
          </a:p>
          <a:p>
            <a:pPr lvl="0"/>
            <a:r>
              <a:rPr lang="es-AR" i="1" dirty="0" err="1" smtClean="0"/>
              <a:t>Multiple</a:t>
            </a:r>
            <a:r>
              <a:rPr lang="es-AR" i="1" dirty="0" smtClean="0"/>
              <a:t> Access: </a:t>
            </a:r>
            <a:r>
              <a:rPr lang="es-AR" dirty="0" smtClean="0"/>
              <a:t>Los host comparte el mismo medio y todos tienen acceso a él.</a:t>
            </a:r>
          </a:p>
          <a:p>
            <a:pPr lvl="0"/>
            <a:r>
              <a:rPr lang="es-AR" i="1" dirty="0" err="1" smtClean="0"/>
              <a:t>Collision</a:t>
            </a:r>
            <a:r>
              <a:rPr lang="es-AR" i="1" dirty="0" smtClean="0"/>
              <a:t> </a:t>
            </a:r>
            <a:r>
              <a:rPr lang="es-AR" i="1" dirty="0" err="1" smtClean="0"/>
              <a:t>Detection</a:t>
            </a:r>
            <a:r>
              <a:rPr lang="es-AR" i="1" dirty="0" smtClean="0"/>
              <a:t>: </a:t>
            </a:r>
            <a:r>
              <a:rPr lang="es-AR" dirty="0" smtClean="0"/>
              <a:t>Detecta y gestiona cualquier colisión de señales cuando estas ocurren.</a:t>
            </a:r>
          </a:p>
          <a:p>
            <a:pPr marL="0" indent="0">
              <a:buNone/>
            </a:pPr>
            <a:endParaRPr lang="es-ES" dirty="0"/>
          </a:p>
        </p:txBody>
      </p:sp>
      <p:sp>
        <p:nvSpPr>
          <p:cNvPr id="6" name="5 Marcador de contenido"/>
          <p:cNvSpPr>
            <a:spLocks noGrp="1"/>
          </p:cNvSpPr>
          <p:nvPr>
            <p:ph sz="half" idx="2"/>
          </p:nvPr>
        </p:nvSpPr>
        <p:spPr>
          <a:xfrm>
            <a:off x="4648200" y="1927373"/>
            <a:ext cx="4038600" cy="4525963"/>
          </a:xfrm>
        </p:spPr>
        <p:txBody>
          <a:bodyPr>
            <a:normAutofit fontScale="92500" lnSpcReduction="20000"/>
          </a:bodyPr>
          <a:lstStyle/>
          <a:p>
            <a:pPr marL="0" indent="0">
              <a:buNone/>
            </a:pPr>
            <a:r>
              <a:rPr lang="es-AR" dirty="0" smtClean="0"/>
              <a:t>La tarea que recae sobre el control de acceso al medio (MAC) es:</a:t>
            </a:r>
          </a:p>
          <a:p>
            <a:pPr lvl="0">
              <a:buNone/>
            </a:pPr>
            <a:endParaRPr lang="es-AR" dirty="0" smtClean="0"/>
          </a:p>
          <a:p>
            <a:pPr lvl="0">
              <a:buFont typeface="Courier New" pitchFamily="49" charset="0"/>
              <a:buChar char="o"/>
            </a:pPr>
            <a:r>
              <a:rPr lang="es-AR" dirty="0" smtClean="0"/>
              <a:t>Transmitir y extraer la trama al nivel físico.</a:t>
            </a:r>
          </a:p>
          <a:p>
            <a:pPr lvl="0">
              <a:buFont typeface="Courier New" pitchFamily="49" charset="0"/>
              <a:buChar char="o"/>
            </a:pPr>
            <a:r>
              <a:rPr lang="es-AR" dirty="0" smtClean="0"/>
              <a:t>Almacenar la trama en un buffer.</a:t>
            </a:r>
          </a:p>
          <a:p>
            <a:pPr lvl="0">
              <a:buFont typeface="Courier New" pitchFamily="49" charset="0"/>
              <a:buChar char="o"/>
            </a:pPr>
            <a:r>
              <a:rPr lang="es-AR" dirty="0" smtClean="0"/>
              <a:t>Procurar evitar colisiones y gestionar las mismas, en el lado del emisor.</a:t>
            </a:r>
          </a:p>
          <a:p>
            <a:endParaRPr lang="es-ES" dirty="0"/>
          </a:p>
        </p:txBody>
      </p:sp>
    </p:spTree>
    <p:extLst>
      <p:ext uri="{BB962C8B-B14F-4D97-AF65-F5344CB8AC3E}">
        <p14:creationId xmlns="" xmlns:p14="http://schemas.microsoft.com/office/powerpoint/2010/main" val="1447814047"/>
      </p:ext>
    </p:extLst>
  </p:cSld>
  <p:clrMapOvr>
    <a:masterClrMapping/>
  </p:clrMapOvr>
  <p:transition spd="med">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Codificación - Decodificación</a:t>
            </a:r>
            <a:endParaRPr lang="es-ES" b="1" dirty="0"/>
          </a:p>
        </p:txBody>
      </p:sp>
      <p:sp>
        <p:nvSpPr>
          <p:cNvPr id="3" name="2 Marcador de contenido"/>
          <p:cNvSpPr>
            <a:spLocks noGrp="1"/>
          </p:cNvSpPr>
          <p:nvPr>
            <p:ph idx="1"/>
          </p:nvPr>
        </p:nvSpPr>
        <p:spPr>
          <a:xfrm>
            <a:off x="467544" y="1327375"/>
            <a:ext cx="8229600" cy="5517232"/>
          </a:xfrm>
        </p:spPr>
        <p:txBody>
          <a:bodyPr>
            <a:normAutofit fontScale="77500" lnSpcReduction="20000"/>
          </a:bodyPr>
          <a:lstStyle/>
          <a:p>
            <a:pPr marL="633413" lvl="0" indent="-633413">
              <a:buFont typeface="Wingdings" pitchFamily="2" charset="2"/>
              <a:buChar char="Ø"/>
            </a:pPr>
            <a:r>
              <a:rPr lang="es-AR" dirty="0" smtClean="0"/>
              <a:t>Generar el preámbulo, que es la señal de sincronismo necesaria para sincronizar las estaciones del canal.</a:t>
            </a:r>
          </a:p>
          <a:p>
            <a:pPr marL="633413" lvl="0" indent="-633413">
              <a:buFont typeface="Wingdings" pitchFamily="2" charset="2"/>
              <a:buChar char="Ø"/>
            </a:pPr>
            <a:r>
              <a:rPr lang="es-AR" dirty="0" smtClean="0"/>
              <a:t>Codificar usando el código Manchester los datos binarios en el nodo emisor y, en el nodo receptor, convierte el código Manchester en datos binarios.</a:t>
            </a:r>
          </a:p>
          <a:p>
            <a:pPr marL="633413" lvl="0" indent="-633413"/>
            <a:endParaRPr lang="es-AR" dirty="0" smtClean="0"/>
          </a:p>
          <a:p>
            <a:pPr marL="633413" indent="-633413">
              <a:buNone/>
            </a:pPr>
            <a:r>
              <a:rPr lang="es-ES" dirty="0" smtClean="0"/>
              <a:t>Y el acceso al canal se realiza de la siguiente forma:</a:t>
            </a:r>
          </a:p>
          <a:p>
            <a:pPr marL="633413" lvl="0" indent="-633413">
              <a:buFont typeface="Wingdings" pitchFamily="2" charset="2"/>
              <a:buChar char="Ø"/>
            </a:pPr>
            <a:r>
              <a:rPr lang="es-AR" dirty="0" smtClean="0"/>
              <a:t>En el lado del emisor introduce la señal física en el canal y, luego, en la parte receptora de la interfaz la recoge del canal.</a:t>
            </a:r>
          </a:p>
          <a:p>
            <a:pPr marL="633413" lvl="0" indent="-633413">
              <a:buFont typeface="Wingdings" pitchFamily="2" charset="2"/>
              <a:buChar char="Ø"/>
            </a:pPr>
            <a:r>
              <a:rPr lang="es-AR" dirty="0" smtClean="0"/>
              <a:t>Detecta la presencia de una portadora, en ambos lados, lo que indica que el canal está ocupado.</a:t>
            </a:r>
          </a:p>
          <a:p>
            <a:pPr marL="633413" lvl="0" indent="-633413">
              <a:buFont typeface="Wingdings" pitchFamily="2" charset="2"/>
              <a:buChar char="Ø"/>
            </a:pPr>
            <a:r>
              <a:rPr lang="es-AR" dirty="0" smtClean="0"/>
              <a:t>Detecta las colisiones en el lado emisor, lo cual indica que dos señales se han interferido.</a:t>
            </a:r>
          </a:p>
          <a:p>
            <a:pPr marL="0" indent="0">
              <a:buNone/>
            </a:pPr>
            <a:endParaRPr lang="es-ES" dirty="0"/>
          </a:p>
        </p:txBody>
      </p:sp>
    </p:spTree>
    <p:extLst>
      <p:ext uri="{BB962C8B-B14F-4D97-AF65-F5344CB8AC3E}">
        <p14:creationId xmlns="" xmlns:p14="http://schemas.microsoft.com/office/powerpoint/2010/main" val="529491327"/>
      </p:ext>
    </p:extLst>
  </p:cSld>
  <p:clrMapOvr>
    <a:masterClrMapping/>
  </p:clrMapOvr>
  <p:transition spd="med">
    <p:split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10 Imagen" descr="formato trama.jpg"/>
          <p:cNvPicPr>
            <a:picLocks noGrp="1"/>
          </p:cNvPicPr>
          <p:nvPr>
            <p:ph idx="1"/>
          </p:nvPr>
        </p:nvPicPr>
        <p:blipFill>
          <a:blip r:embed="rId2" cstate="print"/>
          <a:stretch>
            <a:fillRect/>
          </a:stretch>
        </p:blipFill>
        <p:spPr>
          <a:xfrm>
            <a:off x="467544" y="260648"/>
            <a:ext cx="8208912" cy="6336704"/>
          </a:xfrm>
          <a:prstGeom prst="rect">
            <a:avLst/>
          </a:prstGeom>
        </p:spPr>
      </p:pic>
    </p:spTree>
    <p:extLst>
      <p:ext uri="{BB962C8B-B14F-4D97-AF65-F5344CB8AC3E}">
        <p14:creationId xmlns="" xmlns:p14="http://schemas.microsoft.com/office/powerpoint/2010/main" val="1006080045"/>
      </p:ext>
    </p:extLst>
  </p:cSld>
  <p:clrMapOvr>
    <a:masterClrMapping/>
  </p:clrMapOvr>
  <p:transition spd="med">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b="1" i="1" dirty="0" smtClean="0"/>
              <a:t>¿</a:t>
            </a:r>
            <a:r>
              <a:rPr lang="es-AR" b="1" dirty="0" smtClean="0"/>
              <a:t>Qué son los </a:t>
            </a:r>
            <a:r>
              <a:rPr lang="en-US" b="1" i="1" dirty="0" smtClean="0"/>
              <a:t>frames</a:t>
            </a:r>
            <a:r>
              <a:rPr lang="es-AR" b="1" dirty="0" smtClean="0"/>
              <a:t> (tramas)?</a:t>
            </a:r>
            <a:endParaRPr lang="es-ES" b="1" dirty="0"/>
          </a:p>
        </p:txBody>
      </p:sp>
      <p:sp>
        <p:nvSpPr>
          <p:cNvPr id="3" name="2 Marcador de contenido"/>
          <p:cNvSpPr>
            <a:spLocks noGrp="1"/>
          </p:cNvSpPr>
          <p:nvPr>
            <p:ph idx="1"/>
          </p:nvPr>
        </p:nvSpPr>
        <p:spPr/>
        <p:txBody>
          <a:bodyPr>
            <a:normAutofit/>
          </a:bodyPr>
          <a:lstStyle/>
          <a:p>
            <a:pPr lvl="0">
              <a:buFont typeface="Wingdings" pitchFamily="2" charset="2"/>
              <a:buChar char="q"/>
            </a:pPr>
            <a:r>
              <a:rPr lang="es-AR" sz="4000" i="1" dirty="0" smtClean="0"/>
              <a:t>Consta de varios bits organizados en varios campos.</a:t>
            </a:r>
            <a:endParaRPr lang="es-AR" sz="4000" dirty="0" smtClean="0"/>
          </a:p>
          <a:p>
            <a:pPr lvl="0">
              <a:buFont typeface="Wingdings" pitchFamily="2" charset="2"/>
              <a:buChar char="q"/>
            </a:pPr>
            <a:r>
              <a:rPr lang="es-AR" sz="4000" i="1" dirty="0" smtClean="0"/>
              <a:t>Estos campos incluyen la dirección física de las interfaces Ethernet, un campo variable de datos (entre 46 y 1500 bytes) y un campo de chequeo de error.</a:t>
            </a:r>
            <a:endParaRPr lang="es-AR" sz="4000" dirty="0" smtClean="0"/>
          </a:p>
        </p:txBody>
      </p:sp>
    </p:spTree>
    <p:extLst>
      <p:ext uri="{BB962C8B-B14F-4D97-AF65-F5344CB8AC3E}">
        <p14:creationId xmlns="" xmlns:p14="http://schemas.microsoft.com/office/powerpoint/2010/main" val="2485582571"/>
      </p:ext>
    </p:extLst>
  </p:cSld>
  <p:clrMapOvr>
    <a:masterClrMapping/>
  </p:clrMapOvr>
  <p:transition spd="med">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b="1" dirty="0" smtClean="0"/>
              <a:t>¿Qué es el preámbulo?</a:t>
            </a:r>
            <a:endParaRPr lang="es-ES" b="1" dirty="0"/>
          </a:p>
        </p:txBody>
      </p:sp>
      <p:sp>
        <p:nvSpPr>
          <p:cNvPr id="3" name="2 Marcador de contenido"/>
          <p:cNvSpPr>
            <a:spLocks noGrp="1"/>
          </p:cNvSpPr>
          <p:nvPr>
            <p:ph idx="1"/>
          </p:nvPr>
        </p:nvSpPr>
        <p:spPr>
          <a:xfrm>
            <a:off x="500034" y="1428736"/>
            <a:ext cx="8229600" cy="4525963"/>
          </a:xfrm>
        </p:spPr>
        <p:txBody>
          <a:bodyPr/>
          <a:lstStyle/>
          <a:p>
            <a:pPr>
              <a:buNone/>
            </a:pPr>
            <a:r>
              <a:rPr lang="es-AR" sz="2800" dirty="0" smtClean="0"/>
              <a:t>Principales diferencias entre IEEE 802.3 y Ethernet.</a:t>
            </a:r>
          </a:p>
          <a:p>
            <a:pPr marL="0" indent="0">
              <a:buNone/>
            </a:pPr>
            <a:endParaRPr lang="es-ES" dirty="0"/>
          </a:p>
        </p:txBody>
      </p:sp>
      <p:graphicFrame>
        <p:nvGraphicFramePr>
          <p:cNvPr id="5" name="4 Tabla"/>
          <p:cNvGraphicFramePr>
            <a:graphicFrameLocks noGrp="1"/>
          </p:cNvGraphicFramePr>
          <p:nvPr>
            <p:extLst>
              <p:ext uri="{D42A27DB-BD31-4B8C-83A1-F6EECF244321}">
                <p14:modId xmlns="" xmlns:p14="http://schemas.microsoft.com/office/powerpoint/2010/main" val="437730844"/>
              </p:ext>
            </p:extLst>
          </p:nvPr>
        </p:nvGraphicFramePr>
        <p:xfrm>
          <a:off x="1160834" y="2071677"/>
          <a:ext cx="6840190" cy="4182752"/>
        </p:xfrm>
        <a:graphic>
          <a:graphicData uri="http://schemas.openxmlformats.org/drawingml/2006/table">
            <a:tbl>
              <a:tblPr firstRow="1" bandRow="1">
                <a:effectLst>
                  <a:outerShdw blurRad="63500" sx="102000" sy="102000" algn="ctr" rotWithShape="0">
                    <a:prstClr val="black">
                      <a:alpha val="40000"/>
                    </a:prstClr>
                  </a:outerShdw>
                  <a:reflection blurRad="6350" stA="50000" endA="300" endPos="38500" dist="50800" dir="5400000" sy="-100000" algn="bl" rotWithShape="0"/>
                </a:effectLst>
                <a:tableStyleId>{D7AC3CCA-C797-4891-BE02-D94E43425B78}</a:tableStyleId>
              </a:tblPr>
              <a:tblGrid>
                <a:gridCol w="3420095"/>
                <a:gridCol w="3420095"/>
              </a:tblGrid>
              <a:tr h="974150">
                <a:tc>
                  <a:txBody>
                    <a:bodyPr/>
                    <a:lstStyle/>
                    <a:p>
                      <a:pPr algn="ctr"/>
                      <a:r>
                        <a:rPr lang="es-AR" sz="2500" dirty="0" smtClean="0">
                          <a:solidFill>
                            <a:schemeClr val="bg1"/>
                          </a:solidFill>
                          <a:effectLst>
                            <a:outerShdw blurRad="50800" dist="38100" dir="2700000" algn="tl" rotWithShape="0">
                              <a:prstClr val="black">
                                <a:alpha val="40000"/>
                              </a:prstClr>
                            </a:outerShdw>
                          </a:effectLst>
                        </a:rPr>
                        <a:t>Ethernet</a:t>
                      </a:r>
                      <a:endParaRPr lang="es-AR" sz="2500" dirty="0">
                        <a:solidFill>
                          <a:schemeClr val="bg1"/>
                        </a:solidFill>
                        <a:effectLst>
                          <a:outerShdw blurRad="50800" dist="38100" dir="2700000" algn="tl" rotWithShape="0">
                            <a:prstClr val="black">
                              <a:alpha val="40000"/>
                            </a:prstClr>
                          </a:outerShdw>
                        </a:effectLst>
                      </a:endParaRPr>
                    </a:p>
                  </a:txBody>
                  <a:tcPr anchor="ctr">
                    <a:cell3D prstMaterial="dkEdge">
                      <a:bevel prst="convex"/>
                      <a:lightRig rig="flood" dir="t"/>
                    </a:cell3D>
                    <a:solidFill>
                      <a:schemeClr val="tx1">
                        <a:lumMod val="65000"/>
                        <a:lumOff val="35000"/>
                      </a:schemeClr>
                    </a:solidFill>
                  </a:tcPr>
                </a:tc>
                <a:tc>
                  <a:txBody>
                    <a:bodyPr/>
                    <a:lstStyle/>
                    <a:p>
                      <a:pPr algn="ctr"/>
                      <a:r>
                        <a:rPr lang="es-AR" sz="2500" dirty="0" smtClean="0">
                          <a:solidFill>
                            <a:schemeClr val="bg1"/>
                          </a:solidFill>
                          <a:effectLst>
                            <a:outerShdw blurRad="50800" dist="38100" dir="2700000" algn="tl" rotWithShape="0">
                              <a:prstClr val="black">
                                <a:alpha val="40000"/>
                              </a:prstClr>
                            </a:outerShdw>
                          </a:effectLst>
                        </a:rPr>
                        <a:t>IEEE 802.3</a:t>
                      </a:r>
                      <a:endParaRPr lang="es-AR" sz="2500" dirty="0">
                        <a:solidFill>
                          <a:schemeClr val="bg1"/>
                        </a:solidFill>
                        <a:effectLst>
                          <a:outerShdw blurRad="50800" dist="38100" dir="2700000" algn="tl" rotWithShape="0">
                            <a:prstClr val="black">
                              <a:alpha val="40000"/>
                            </a:prstClr>
                          </a:outerShdw>
                        </a:effectLst>
                      </a:endParaRPr>
                    </a:p>
                  </a:txBody>
                  <a:tcPr anchor="ctr">
                    <a:cell3D prstMaterial="dkEdge">
                      <a:bevel prst="convex"/>
                      <a:lightRig rig="flood" dir="t"/>
                    </a:cell3D>
                    <a:solidFill>
                      <a:schemeClr val="tx1">
                        <a:lumMod val="65000"/>
                        <a:lumOff val="35000"/>
                      </a:schemeClr>
                    </a:solidFill>
                  </a:tcPr>
                </a:tc>
              </a:tr>
              <a:tr h="1069534">
                <a:tc>
                  <a:txBody>
                    <a:bodyPr/>
                    <a:lstStyle/>
                    <a:p>
                      <a:pPr algn="ctr"/>
                      <a:r>
                        <a:rPr lang="es-AR" dirty="0" smtClean="0">
                          <a:effectLst>
                            <a:outerShdw blurRad="50800" dist="38100" dir="2700000" algn="tl" rotWithShape="0">
                              <a:prstClr val="black">
                                <a:alpha val="40000"/>
                              </a:prstClr>
                            </a:outerShdw>
                          </a:effectLst>
                        </a:rPr>
                        <a:t>Preámbulo</a:t>
                      </a:r>
                      <a:r>
                        <a:rPr lang="es-AR" baseline="0" dirty="0" smtClean="0">
                          <a:effectLst>
                            <a:outerShdw blurRad="50800" dist="38100" dir="2700000" algn="tl" rotWithShape="0">
                              <a:prstClr val="black">
                                <a:alpha val="40000"/>
                              </a:prstClr>
                            </a:outerShdw>
                          </a:effectLst>
                        </a:rPr>
                        <a:t> de 8 bytes</a:t>
                      </a:r>
                      <a:endParaRPr lang="es-AR" dirty="0">
                        <a:effectLst>
                          <a:outerShdw blurRad="50800" dist="38100" dir="2700000" algn="tl" rotWithShape="0">
                            <a:prstClr val="black">
                              <a:alpha val="40000"/>
                            </a:prstClr>
                          </a:outerShdw>
                        </a:effectLst>
                      </a:endParaRPr>
                    </a:p>
                  </a:txBody>
                  <a:tcPr anchor="ctr">
                    <a:cell3D prstMaterial="dkEdge">
                      <a:bevel prst="convex"/>
                      <a:lightRig rig="flood" dir="t"/>
                    </a:cell3D>
                    <a:solidFill>
                      <a:schemeClr val="tx1">
                        <a:lumMod val="50000"/>
                        <a:lumOff val="50000"/>
                      </a:schemeClr>
                    </a:solidFill>
                  </a:tcPr>
                </a:tc>
                <a:tc>
                  <a:txBody>
                    <a:bodyPr/>
                    <a:lstStyle/>
                    <a:p>
                      <a:pPr algn="ctr"/>
                      <a:r>
                        <a:rPr lang="es-AR" dirty="0" smtClean="0">
                          <a:effectLst>
                            <a:outerShdw blurRad="50800" dist="38100" dir="2700000" algn="tl" rotWithShape="0">
                              <a:prstClr val="black">
                                <a:alpha val="40000"/>
                              </a:prstClr>
                            </a:outerShdw>
                          </a:effectLst>
                        </a:rPr>
                        <a:t>Preámbulo</a:t>
                      </a:r>
                      <a:r>
                        <a:rPr lang="es-AR" baseline="0" dirty="0" smtClean="0">
                          <a:effectLst>
                            <a:outerShdw blurRad="50800" dist="38100" dir="2700000" algn="tl" rotWithShape="0">
                              <a:prstClr val="black">
                                <a:alpha val="40000"/>
                              </a:prstClr>
                            </a:outerShdw>
                          </a:effectLst>
                        </a:rPr>
                        <a:t> de 7 bytes</a:t>
                      </a:r>
                      <a:endParaRPr lang="es-AR" dirty="0">
                        <a:effectLst>
                          <a:outerShdw blurRad="50800" dist="38100" dir="2700000" algn="tl" rotWithShape="0">
                            <a:prstClr val="black">
                              <a:alpha val="40000"/>
                            </a:prstClr>
                          </a:outerShdw>
                        </a:effectLst>
                      </a:endParaRPr>
                    </a:p>
                  </a:txBody>
                  <a:tcPr anchor="ctr">
                    <a:cell3D prstMaterial="dkEdge">
                      <a:bevel prst="convex"/>
                      <a:lightRig rig="flood" dir="t"/>
                    </a:cell3D>
                    <a:solidFill>
                      <a:schemeClr val="tx1">
                        <a:lumMod val="50000"/>
                        <a:lumOff val="50000"/>
                      </a:schemeClr>
                    </a:solidFill>
                  </a:tcPr>
                </a:tc>
              </a:tr>
              <a:tr h="1069534">
                <a:tc>
                  <a:txBody>
                    <a:bodyPr/>
                    <a:lstStyle/>
                    <a:p>
                      <a:pPr algn="ctr"/>
                      <a:r>
                        <a:rPr lang="es-AR" dirty="0" smtClean="0">
                          <a:effectLst>
                            <a:outerShdw blurRad="50800" dist="38100" dir="2700000" algn="tl" rotWithShape="0">
                              <a:prstClr val="black">
                                <a:alpha val="40000"/>
                              </a:prstClr>
                            </a:outerShdw>
                          </a:effectLst>
                        </a:rPr>
                        <a:t>Campo Tipo Trama</a:t>
                      </a:r>
                      <a:endParaRPr lang="es-AR" dirty="0">
                        <a:effectLst>
                          <a:outerShdw blurRad="50800" dist="38100" dir="2700000" algn="tl" rotWithShape="0">
                            <a:prstClr val="black">
                              <a:alpha val="40000"/>
                            </a:prstClr>
                          </a:outerShdw>
                        </a:effectLst>
                      </a:endParaRPr>
                    </a:p>
                  </a:txBody>
                  <a:tcPr anchor="ctr">
                    <a:cell3D prstMaterial="dkEdge">
                      <a:bevel prst="convex"/>
                      <a:lightRig rig="flood" dir="t"/>
                    </a:cell3D>
                    <a:solidFill>
                      <a:schemeClr val="tx1">
                        <a:lumMod val="50000"/>
                        <a:lumOff val="50000"/>
                      </a:schemeClr>
                    </a:solidFill>
                  </a:tcPr>
                </a:tc>
                <a:tc>
                  <a:txBody>
                    <a:bodyPr/>
                    <a:lstStyle/>
                    <a:p>
                      <a:pPr algn="ctr"/>
                      <a:r>
                        <a:rPr lang="es-AR" dirty="0" smtClean="0">
                          <a:effectLst>
                            <a:outerShdw blurRad="50800" dist="38100" dir="2700000" algn="tl" rotWithShape="0">
                              <a:prstClr val="black">
                                <a:alpha val="40000"/>
                              </a:prstClr>
                            </a:outerShdw>
                          </a:effectLst>
                        </a:rPr>
                        <a:t>Campo Longitud</a:t>
                      </a:r>
                      <a:r>
                        <a:rPr lang="es-AR" baseline="0" dirty="0" smtClean="0">
                          <a:effectLst>
                            <a:outerShdw blurRad="50800" dist="38100" dir="2700000" algn="tl" rotWithShape="0">
                              <a:prstClr val="black">
                                <a:alpha val="40000"/>
                              </a:prstClr>
                            </a:outerShdw>
                          </a:effectLst>
                        </a:rPr>
                        <a:t> de Trama</a:t>
                      </a:r>
                      <a:endParaRPr lang="es-AR" dirty="0">
                        <a:effectLst>
                          <a:outerShdw blurRad="50800" dist="38100" dir="2700000" algn="tl" rotWithShape="0">
                            <a:prstClr val="black">
                              <a:alpha val="40000"/>
                            </a:prstClr>
                          </a:outerShdw>
                        </a:effectLst>
                      </a:endParaRPr>
                    </a:p>
                  </a:txBody>
                  <a:tcPr anchor="ctr">
                    <a:cell3D prstMaterial="dkEdge">
                      <a:bevel prst="convex"/>
                      <a:lightRig rig="flood" dir="t"/>
                    </a:cell3D>
                    <a:solidFill>
                      <a:schemeClr val="tx1">
                        <a:lumMod val="50000"/>
                        <a:lumOff val="50000"/>
                      </a:schemeClr>
                    </a:solidFill>
                  </a:tcPr>
                </a:tc>
              </a:tr>
              <a:tr h="1069534">
                <a:tc>
                  <a:txBody>
                    <a:bodyPr/>
                    <a:lstStyle/>
                    <a:p>
                      <a:pPr algn="ctr"/>
                      <a:r>
                        <a:rPr lang="es-AR" dirty="0" smtClean="0">
                          <a:effectLst>
                            <a:outerShdw blurRad="50800" dist="38100" dir="2700000" algn="tl" rotWithShape="0">
                              <a:prstClr val="black">
                                <a:alpha val="40000"/>
                              </a:prstClr>
                            </a:outerShdw>
                          </a:effectLst>
                        </a:rPr>
                        <a:t>Dirección</a:t>
                      </a:r>
                      <a:r>
                        <a:rPr lang="es-AR" baseline="0" dirty="0" smtClean="0">
                          <a:effectLst>
                            <a:outerShdw blurRad="50800" dist="38100" dir="2700000" algn="tl" rotWithShape="0">
                              <a:prstClr val="black">
                                <a:alpha val="40000"/>
                              </a:prstClr>
                            </a:outerShdw>
                          </a:effectLst>
                        </a:rPr>
                        <a:t> Destino/Dirección Origen: Uso de direcciones de sólo 6 bytes.</a:t>
                      </a:r>
                    </a:p>
                  </a:txBody>
                  <a:tcPr anchor="ctr">
                    <a:cell3D prstMaterial="dkEdge">
                      <a:bevel prst="convex"/>
                      <a:lightRig rig="flood" dir="t"/>
                    </a:cell3D>
                    <a:solidFill>
                      <a:schemeClr val="tx1">
                        <a:lumMod val="50000"/>
                        <a:lumOff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AR" dirty="0" smtClean="0">
                          <a:effectLst>
                            <a:outerShdw blurRad="50800" dist="38100" dir="2700000" algn="tl" rotWithShape="0">
                              <a:prstClr val="black">
                                <a:alpha val="40000"/>
                              </a:prstClr>
                            </a:outerShdw>
                          </a:effectLst>
                        </a:rPr>
                        <a:t>Dirección</a:t>
                      </a:r>
                      <a:r>
                        <a:rPr lang="es-AR" baseline="0" dirty="0" smtClean="0">
                          <a:effectLst>
                            <a:outerShdw blurRad="50800" dist="38100" dir="2700000" algn="tl" rotWithShape="0">
                              <a:prstClr val="black">
                                <a:alpha val="40000"/>
                              </a:prstClr>
                            </a:outerShdw>
                          </a:effectLst>
                        </a:rPr>
                        <a:t> Destino/Dirección Origen: Uso de direcciones de 2 y de 6 bytes.</a:t>
                      </a:r>
                    </a:p>
                  </a:txBody>
                  <a:tcPr anchor="ctr">
                    <a:cell3D prstMaterial="dkEdge">
                      <a:bevel prst="convex"/>
                      <a:lightRig rig="flood" dir="t"/>
                    </a:cell3D>
                    <a:solidFill>
                      <a:schemeClr val="tx1">
                        <a:lumMod val="50000"/>
                        <a:lumOff val="50000"/>
                      </a:schemeClr>
                    </a:solidFill>
                  </a:tcPr>
                </a:tc>
              </a:tr>
            </a:tbl>
          </a:graphicData>
        </a:graphic>
      </p:graphicFrame>
    </p:spTree>
    <p:extLst>
      <p:ext uri="{BB962C8B-B14F-4D97-AF65-F5344CB8AC3E}">
        <p14:creationId xmlns="" xmlns:p14="http://schemas.microsoft.com/office/powerpoint/2010/main" val="831276011"/>
      </p:ext>
    </p:extLst>
  </p:cSld>
  <p:clrMapOvr>
    <a:masterClrMapping/>
  </p:clrMapOvr>
  <p:transition spd="med">
    <p:strips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b="1" dirty="0" smtClean="0"/>
              <a:t>Código Manchester</a:t>
            </a:r>
            <a:endParaRPr lang="es-ES" b="1" dirty="0"/>
          </a:p>
        </p:txBody>
      </p:sp>
      <p:sp>
        <p:nvSpPr>
          <p:cNvPr id="3" name="2 Marcador de contenido"/>
          <p:cNvSpPr>
            <a:spLocks noGrp="1"/>
          </p:cNvSpPr>
          <p:nvPr>
            <p:ph idx="1"/>
          </p:nvPr>
        </p:nvSpPr>
        <p:spPr/>
        <p:txBody>
          <a:bodyPr>
            <a:normAutofit fontScale="77500" lnSpcReduction="20000"/>
          </a:bodyPr>
          <a:lstStyle/>
          <a:p>
            <a:pPr>
              <a:buNone/>
            </a:pPr>
            <a:r>
              <a:rPr lang="es-AR" dirty="0" smtClean="0"/>
              <a:t>Es un método de codificación eléctrica de una señal binaria en el que en cada tiempo de bit hay una transición entre dos niveles de señal.</a:t>
            </a:r>
          </a:p>
          <a:p>
            <a:pPr>
              <a:buNone/>
            </a:pPr>
            <a:r>
              <a:rPr lang="es-AR" dirty="0" smtClean="0"/>
              <a:t> </a:t>
            </a:r>
          </a:p>
          <a:p>
            <a:pPr>
              <a:buFont typeface="Wingdings" pitchFamily="2" charset="2"/>
              <a:buChar char="Ø"/>
            </a:pPr>
            <a:r>
              <a:rPr lang="es-AR" dirty="0" smtClean="0"/>
              <a:t>Si el dato original es un 0, el </a:t>
            </a:r>
            <a:r>
              <a:rPr lang="es-AR" i="1" dirty="0" smtClean="0"/>
              <a:t>código Manchester</a:t>
            </a:r>
            <a:r>
              <a:rPr lang="es-AR" dirty="0" smtClean="0"/>
              <a:t> es: 10</a:t>
            </a:r>
          </a:p>
          <a:p>
            <a:pPr>
              <a:buFont typeface="Wingdings" pitchFamily="2" charset="2"/>
              <a:buChar char="Ø"/>
            </a:pPr>
            <a:r>
              <a:rPr lang="es-AR" dirty="0" smtClean="0"/>
              <a:t>Si el dato original es un 1, el </a:t>
            </a:r>
            <a:r>
              <a:rPr lang="es-AR" i="1" dirty="0" smtClean="0"/>
              <a:t>código Manchester</a:t>
            </a:r>
            <a:r>
              <a:rPr lang="es-AR" dirty="0" smtClean="0"/>
              <a:t> es: 01</a:t>
            </a:r>
          </a:p>
          <a:p>
            <a:endParaRPr lang="es-AR" dirty="0"/>
          </a:p>
          <a:p>
            <a:pPr algn="ctr">
              <a:buNone/>
            </a:pPr>
            <a:r>
              <a:rPr lang="es-AR" b="1" i="1" dirty="0" smtClean="0"/>
              <a:t>Datos  (XOR)    </a:t>
            </a:r>
            <a:r>
              <a:rPr lang="es-AR" b="1" i="1" dirty="0" err="1" smtClean="0"/>
              <a:t>Clock</a:t>
            </a:r>
            <a:r>
              <a:rPr lang="es-AR" b="1" i="1" dirty="0" smtClean="0"/>
              <a:t>	  Manchester</a:t>
            </a:r>
            <a:br>
              <a:rPr lang="es-AR" b="1" i="1" dirty="0" smtClean="0"/>
            </a:br>
            <a:r>
              <a:rPr lang="es-AR" b="1" i="1" dirty="0" smtClean="0"/>
              <a:t>0			0		0</a:t>
            </a:r>
          </a:p>
          <a:p>
            <a:pPr algn="ctr">
              <a:buNone/>
            </a:pPr>
            <a:r>
              <a:rPr lang="es-AR" b="1" i="1" dirty="0" smtClean="0"/>
              <a:t>	0			1		1</a:t>
            </a:r>
          </a:p>
          <a:p>
            <a:pPr algn="ctr">
              <a:buNone/>
            </a:pPr>
            <a:r>
              <a:rPr lang="es-AR" b="1" i="1" dirty="0" smtClean="0"/>
              <a:t>	1			0		1</a:t>
            </a:r>
          </a:p>
          <a:p>
            <a:pPr algn="ctr">
              <a:buNone/>
            </a:pPr>
            <a:r>
              <a:rPr lang="es-AR" b="1" i="1" dirty="0" smtClean="0"/>
              <a:t>	1			1		0</a:t>
            </a:r>
          </a:p>
          <a:p>
            <a:endParaRPr lang="es-AR" dirty="0" smtClean="0"/>
          </a:p>
          <a:p>
            <a:endParaRPr lang="es-ES" dirty="0"/>
          </a:p>
        </p:txBody>
      </p:sp>
    </p:spTree>
    <p:extLst>
      <p:ext uri="{BB962C8B-B14F-4D97-AF65-F5344CB8AC3E}">
        <p14:creationId xmlns="" xmlns:p14="http://schemas.microsoft.com/office/powerpoint/2010/main" val="932478259"/>
      </p:ext>
    </p:extLst>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Código Manchester</a:t>
            </a:r>
            <a:endParaRPr lang="es-ES" b="1" dirty="0"/>
          </a:p>
        </p:txBody>
      </p:sp>
      <p:sp>
        <p:nvSpPr>
          <p:cNvPr id="3" name="2 Marcador de contenido"/>
          <p:cNvSpPr>
            <a:spLocks noGrp="1"/>
          </p:cNvSpPr>
          <p:nvPr>
            <p:ph idx="1"/>
          </p:nvPr>
        </p:nvSpPr>
        <p:spPr/>
        <p:txBody>
          <a:bodyPr>
            <a:normAutofit fontScale="85000" lnSpcReduction="10000"/>
          </a:bodyPr>
          <a:lstStyle/>
          <a:p>
            <a:pPr>
              <a:buNone/>
            </a:pPr>
            <a:r>
              <a:rPr lang="es-AR" b="1" dirty="0" smtClean="0"/>
              <a:t>Desventaja</a:t>
            </a:r>
          </a:p>
          <a:p>
            <a:pPr>
              <a:buNone/>
            </a:pPr>
            <a:r>
              <a:rPr lang="es-AR" dirty="0" smtClean="0"/>
              <a:t>	Se puede observar que hay dos bits de datos codificados en </a:t>
            </a:r>
            <a:r>
              <a:rPr lang="es-AR" i="1" dirty="0" smtClean="0"/>
              <a:t>Manchester</a:t>
            </a:r>
            <a:r>
              <a:rPr lang="es-AR" dirty="0" smtClean="0"/>
              <a:t> por cada bit de datos originales. Por lo tanto, la contra de usar una codificación </a:t>
            </a:r>
            <a:r>
              <a:rPr lang="es-AR" i="1" dirty="0" smtClean="0"/>
              <a:t>Manchester</a:t>
            </a:r>
            <a:r>
              <a:rPr lang="es-AR" dirty="0" smtClean="0"/>
              <a:t> es que los datos codificados requieren el doble de ancho de banda.</a:t>
            </a:r>
          </a:p>
          <a:p>
            <a:pPr>
              <a:buNone/>
            </a:pPr>
            <a:endParaRPr lang="es-AR" dirty="0" smtClean="0"/>
          </a:p>
          <a:p>
            <a:pPr lvl="0">
              <a:buNone/>
            </a:pPr>
            <a:r>
              <a:rPr lang="es-AR" b="1" dirty="0" smtClean="0"/>
              <a:t>Ventajas</a:t>
            </a:r>
            <a:endParaRPr lang="es-AR" dirty="0" smtClean="0"/>
          </a:p>
          <a:p>
            <a:pPr lvl="0">
              <a:buFont typeface="Wingdings" pitchFamily="2" charset="2"/>
              <a:buChar char="ü"/>
            </a:pPr>
            <a:r>
              <a:rPr lang="es-AR" dirty="0" smtClean="0"/>
              <a:t>Transmisión serial de bits con componente nula de DC.</a:t>
            </a:r>
            <a:endParaRPr lang="es-AR" b="1" dirty="0" smtClean="0"/>
          </a:p>
          <a:p>
            <a:pPr lvl="0">
              <a:buFont typeface="Wingdings" pitchFamily="2" charset="2"/>
              <a:buChar char="ü"/>
            </a:pPr>
            <a:r>
              <a:rPr lang="es-AR" dirty="0" smtClean="0"/>
              <a:t>Detección de errores fácil de aplicar.</a:t>
            </a:r>
            <a:endParaRPr lang="es-AR" b="1" dirty="0" smtClean="0"/>
          </a:p>
          <a:p>
            <a:endParaRPr lang="es-ES" dirty="0"/>
          </a:p>
        </p:txBody>
      </p:sp>
    </p:spTree>
    <p:extLst>
      <p:ext uri="{BB962C8B-B14F-4D97-AF65-F5344CB8AC3E}">
        <p14:creationId xmlns="" xmlns:p14="http://schemas.microsoft.com/office/powerpoint/2010/main" val="1129599806"/>
      </p:ext>
    </p:extLst>
  </p:cSld>
  <p:clrMapOvr>
    <a:masterClrMapping/>
  </p:clrMapOvr>
  <p:transition spd="med">
    <p:whee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Título"/>
          <p:cNvSpPr>
            <a:spLocks noGrp="1"/>
          </p:cNvSpPr>
          <p:nvPr>
            <p:ph type="title"/>
          </p:nvPr>
        </p:nvSpPr>
        <p:spPr/>
        <p:txBody>
          <a:bodyPr/>
          <a:lstStyle/>
          <a:p>
            <a:endParaRPr lang="es-ES"/>
          </a:p>
        </p:txBody>
      </p:sp>
      <p:pic>
        <p:nvPicPr>
          <p:cNvPr id="4" name="3 Marcador de contenido" descr="cuadro1.jpg"/>
          <p:cNvPicPr>
            <a:picLocks noGrp="1" noChangeAspect="1"/>
          </p:cNvPicPr>
          <p:nvPr>
            <p:ph idx="1"/>
          </p:nvPr>
        </p:nvPicPr>
        <p:blipFill>
          <a:blip r:embed="rId2" cstate="print"/>
          <a:stretch>
            <a:fillRect/>
          </a:stretch>
        </p:blipFill>
        <p:spPr>
          <a:xfrm>
            <a:off x="1187624" y="548680"/>
            <a:ext cx="6940560" cy="5904656"/>
          </a:xfrm>
          <a:prstGeom prst="rect">
            <a:avLst/>
          </a:prstGeom>
        </p:spPr>
      </p:pic>
    </p:spTree>
    <p:extLst>
      <p:ext uri="{BB962C8B-B14F-4D97-AF65-F5344CB8AC3E}">
        <p14:creationId xmlns="" xmlns:p14="http://schemas.microsoft.com/office/powerpoint/2010/main" val="3987170490"/>
      </p:ext>
    </p:extLst>
  </p:cSld>
  <p:clrMapOvr>
    <a:masterClrMapping/>
  </p:clrMapOvr>
  <p:transition spd="med">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descr="cuadro2.jpg"/>
          <p:cNvPicPr>
            <a:picLocks noGrp="1" noChangeAspect="1"/>
          </p:cNvPicPr>
          <p:nvPr>
            <p:ph idx="1"/>
          </p:nvPr>
        </p:nvPicPr>
        <p:blipFill>
          <a:blip r:embed="rId2" cstate="print"/>
          <a:stretch>
            <a:fillRect/>
          </a:stretch>
        </p:blipFill>
        <p:spPr>
          <a:xfrm>
            <a:off x="1115616" y="620689"/>
            <a:ext cx="7117269" cy="5311397"/>
          </a:xfrm>
          <a:prstGeom prst="rect">
            <a:avLst/>
          </a:prstGeom>
        </p:spPr>
      </p:pic>
    </p:spTree>
    <p:extLst>
      <p:ext uri="{BB962C8B-B14F-4D97-AF65-F5344CB8AC3E}">
        <p14:creationId xmlns="" xmlns:p14="http://schemas.microsoft.com/office/powerpoint/2010/main" val="1963382657"/>
      </p:ext>
    </p:extLst>
  </p:cSld>
  <p:clrMapOvr>
    <a:masterClrMapping/>
  </p:clrMapOvr>
  <p:transition spd="med">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b="1" dirty="0" smtClean="0"/>
              <a:t>Fuentes de Error de Ethernet</a:t>
            </a:r>
            <a:endParaRPr lang="es-ES" b="1" dirty="0"/>
          </a:p>
        </p:txBody>
      </p:sp>
      <p:sp>
        <p:nvSpPr>
          <p:cNvPr id="3" name="2 Marcador de contenido"/>
          <p:cNvSpPr>
            <a:spLocks noGrp="1"/>
          </p:cNvSpPr>
          <p:nvPr>
            <p:ph sz="half" idx="1"/>
          </p:nvPr>
        </p:nvSpPr>
        <p:spPr>
          <a:xfrm>
            <a:off x="457200" y="1268761"/>
            <a:ext cx="8435280" cy="3456383"/>
          </a:xfrm>
        </p:spPr>
        <p:txBody>
          <a:bodyPr>
            <a:normAutofit fontScale="70000" lnSpcReduction="20000"/>
          </a:bodyPr>
          <a:lstStyle/>
          <a:p>
            <a:pPr lvl="0">
              <a:buFont typeface="Wingdings" pitchFamily="2" charset="2"/>
              <a:buChar char="v"/>
            </a:pPr>
            <a:r>
              <a:rPr lang="es-AR" b="1" dirty="0" smtClean="0"/>
              <a:t>Colisión: </a:t>
            </a:r>
            <a:r>
              <a:rPr lang="es-AR" dirty="0" smtClean="0"/>
              <a:t>Transmisión simultánea que se produce antes de haber transcurrido la ranura temporal.</a:t>
            </a:r>
          </a:p>
          <a:p>
            <a:pPr lvl="0">
              <a:buFont typeface="Wingdings" pitchFamily="2" charset="2"/>
              <a:buChar char="v"/>
            </a:pPr>
            <a:r>
              <a:rPr lang="es-AR" b="1" dirty="0" smtClean="0"/>
              <a:t>Colisión tardía: </a:t>
            </a:r>
            <a:r>
              <a:rPr lang="es-AR" dirty="0" smtClean="0"/>
              <a:t>Transmisión simultánea que se produce después de haber transcurrido la ranura temporal.</a:t>
            </a:r>
          </a:p>
          <a:p>
            <a:pPr lvl="0">
              <a:buFont typeface="Wingdings" pitchFamily="2" charset="2"/>
              <a:buChar char="v"/>
            </a:pPr>
            <a:r>
              <a:rPr lang="es-AR" b="1" dirty="0" smtClean="0"/>
              <a:t>Errores de intervalo, trama larga: </a:t>
            </a:r>
            <a:r>
              <a:rPr lang="es-AR" dirty="0" smtClean="0"/>
              <a:t>Transmisión excesiva o ilegalmente larga.</a:t>
            </a:r>
          </a:p>
          <a:p>
            <a:pPr lvl="0">
              <a:buFont typeface="Wingdings" pitchFamily="2" charset="2"/>
              <a:buChar char="v"/>
            </a:pPr>
            <a:r>
              <a:rPr lang="es-AR" b="1" dirty="0" smtClean="0"/>
              <a:t>Trama corta, fragmento de colisión: </a:t>
            </a:r>
            <a:r>
              <a:rPr lang="es-AR" dirty="0" smtClean="0"/>
              <a:t>Transmisión ilegalmente corta.</a:t>
            </a:r>
          </a:p>
          <a:p>
            <a:pPr lvl="0">
              <a:buFont typeface="Wingdings" pitchFamily="2" charset="2"/>
              <a:buChar char="v"/>
            </a:pPr>
            <a:r>
              <a:rPr lang="es-AR" b="1" dirty="0" smtClean="0"/>
              <a:t>Error de FCS: </a:t>
            </a:r>
            <a:r>
              <a:rPr lang="es-AR" dirty="0" smtClean="0"/>
              <a:t>Transmisión dañada.</a:t>
            </a:r>
          </a:p>
          <a:p>
            <a:pPr lvl="0">
              <a:buFont typeface="Wingdings" pitchFamily="2" charset="2"/>
              <a:buChar char="v"/>
            </a:pPr>
            <a:r>
              <a:rPr lang="es-AR" b="1" dirty="0" smtClean="0"/>
              <a:t>Error de alineamiento: </a:t>
            </a:r>
            <a:r>
              <a:rPr lang="es-AR" dirty="0" smtClean="0"/>
              <a:t>Número insuficiente o excesivo de bits transmitidos.</a:t>
            </a:r>
          </a:p>
          <a:p>
            <a:pPr lvl="0">
              <a:buFont typeface="Wingdings" pitchFamily="2" charset="2"/>
              <a:buChar char="v"/>
            </a:pPr>
            <a:r>
              <a:rPr lang="es-AR" b="1" dirty="0" smtClean="0"/>
              <a:t>Error de intervalo: </a:t>
            </a:r>
            <a:r>
              <a:rPr lang="es-AR" dirty="0" smtClean="0"/>
              <a:t>El número real y el informado de octetos en una trama no concuerda.</a:t>
            </a:r>
          </a:p>
          <a:p>
            <a:pPr lvl="0">
              <a:buFont typeface="Wingdings" pitchFamily="2" charset="2"/>
              <a:buChar char="v"/>
            </a:pPr>
            <a:r>
              <a:rPr lang="es-AR" b="1" dirty="0" smtClean="0"/>
              <a:t>Fantasma: </a:t>
            </a:r>
            <a:r>
              <a:rPr lang="es-AR" dirty="0" smtClean="0"/>
              <a:t>Preámbulo inusualmente largo o evento de congestión.</a:t>
            </a:r>
            <a:endParaRPr lang="es-ES" dirty="0"/>
          </a:p>
        </p:txBody>
      </p:sp>
      <p:pic>
        <p:nvPicPr>
          <p:cNvPr id="8" name="3 Marcador de contenido" descr="identificador ethernet.jpg"/>
          <p:cNvPicPr>
            <a:picLocks noGrp="1" noChangeAspect="1"/>
          </p:cNvPicPr>
          <p:nvPr>
            <p:ph sz="half" idx="2"/>
          </p:nvPr>
        </p:nvPicPr>
        <p:blipFill rotWithShape="1">
          <a:blip r:embed="rId2" cstate="print"/>
          <a:srcRect l="1732" t="14643" r="3383" b="22278"/>
          <a:stretch/>
        </p:blipFill>
        <p:spPr>
          <a:xfrm>
            <a:off x="1259632" y="4509120"/>
            <a:ext cx="6624736" cy="2154904"/>
          </a:xfrm>
        </p:spPr>
      </p:pic>
    </p:spTree>
    <p:extLst>
      <p:ext uri="{BB962C8B-B14F-4D97-AF65-F5344CB8AC3E}">
        <p14:creationId xmlns="" xmlns:p14="http://schemas.microsoft.com/office/powerpoint/2010/main" val="3367071849"/>
      </p:ext>
    </p:extLst>
  </p:cSld>
  <p:clrMapOvr>
    <a:masterClrMapping/>
  </p:clrMapOvr>
  <p:transition spd="med">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AR" b="1" dirty="0" smtClean="0"/>
              <a:t>Componentes de Red Ethernet Gruesa</a:t>
            </a:r>
            <a:endParaRPr lang="es-ES" b="1" dirty="0"/>
          </a:p>
        </p:txBody>
      </p:sp>
      <p:sp>
        <p:nvSpPr>
          <p:cNvPr id="5" name="4 Marcador de contenido"/>
          <p:cNvSpPr>
            <a:spLocks noGrp="1"/>
          </p:cNvSpPr>
          <p:nvPr>
            <p:ph sz="half" idx="1"/>
          </p:nvPr>
        </p:nvSpPr>
        <p:spPr>
          <a:xfrm>
            <a:off x="457200" y="1600200"/>
            <a:ext cx="4038600" cy="4900634"/>
          </a:xfrm>
        </p:spPr>
        <p:txBody>
          <a:bodyPr>
            <a:normAutofit fontScale="62500" lnSpcReduction="20000"/>
          </a:bodyPr>
          <a:lstStyle/>
          <a:p>
            <a:pPr lvl="0"/>
            <a:r>
              <a:rPr lang="es-AR" sz="3000" b="1" i="1" dirty="0" smtClean="0"/>
              <a:t>Repetidor: </a:t>
            </a:r>
            <a:r>
              <a:rPr lang="es-AR" sz="3000" dirty="0" smtClean="0"/>
              <a:t>El repetidor es un dispositivo que amplifica y regenera las señales (actúan a nivel físico).</a:t>
            </a:r>
          </a:p>
          <a:p>
            <a:r>
              <a:rPr lang="es-AR" sz="3000" b="1" i="1" dirty="0" smtClean="0"/>
              <a:t>Transceptor:</a:t>
            </a:r>
            <a:r>
              <a:rPr lang="es-AR" sz="3000" dirty="0" smtClean="0"/>
              <a:t> Este dispositivo es una caja de conexión que se coloca en el cable físico para conectar la estación de trabajo.</a:t>
            </a:r>
          </a:p>
          <a:p>
            <a:pPr lvl="0"/>
            <a:r>
              <a:rPr lang="es-AR" sz="3000" b="1" i="1" dirty="0" smtClean="0"/>
              <a:t>Cable Ethernet grueso:</a:t>
            </a:r>
            <a:r>
              <a:rPr lang="es-AR" sz="3000" dirty="0" smtClean="0"/>
              <a:t> El cable que usa la Ethernet gruesa es un cable coaxial de 50 ohmios y 0,4 pulgadas de diámetro denominado RG-8. Los tipos de cable disponibles son cables anti inflamables, cable para interior, cable subterráneo y cable aéreo.</a:t>
            </a:r>
          </a:p>
          <a:p>
            <a:r>
              <a:rPr lang="es-AR" sz="3000" b="1" i="1" dirty="0" smtClean="0"/>
              <a:t>Terminador: </a:t>
            </a:r>
            <a:r>
              <a:rPr lang="es-AR" sz="3000" i="1" dirty="0" smtClean="0"/>
              <a:t>Cada segmento de cable debe disponer de un terminador de 50 ohmios.</a:t>
            </a:r>
            <a:endParaRPr lang="es-AR" sz="3000" dirty="0" smtClean="0"/>
          </a:p>
          <a:p>
            <a:endParaRPr lang="es-ES" dirty="0"/>
          </a:p>
        </p:txBody>
      </p:sp>
      <p:pic>
        <p:nvPicPr>
          <p:cNvPr id="6" name="5 Marcador de contenido" descr="url.gif"/>
          <p:cNvPicPr>
            <a:picLocks noGrp="1" noChangeAspect="1"/>
          </p:cNvPicPr>
          <p:nvPr>
            <p:ph sz="half" idx="2"/>
          </p:nvPr>
        </p:nvPicPr>
        <p:blipFill>
          <a:blip r:embed="rId2" cstate="print"/>
          <a:stretch>
            <a:fillRect/>
          </a:stretch>
        </p:blipFill>
        <p:spPr>
          <a:xfrm>
            <a:off x="4429125" y="2285992"/>
            <a:ext cx="4700784" cy="2786082"/>
          </a:xfrm>
          <a:prstGeom prst="rect">
            <a:avLst/>
          </a:prstGeom>
        </p:spPr>
      </p:pic>
    </p:spTree>
    <p:extLst>
      <p:ext uri="{BB962C8B-B14F-4D97-AF65-F5344CB8AC3E}">
        <p14:creationId xmlns="" xmlns:p14="http://schemas.microsoft.com/office/powerpoint/2010/main" val="2057520123"/>
      </p:ext>
    </p:extLst>
  </p:cSld>
  <p:clrMapOvr>
    <a:masterClrMapping/>
  </p:clrMapOvr>
  <p:transition spd="med">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5715000"/>
            <a:ext cx="8229600" cy="1143000"/>
          </a:xfrm>
        </p:spPr>
        <p:txBody>
          <a:bodyPr>
            <a:normAutofit/>
          </a:bodyPr>
          <a:lstStyle/>
          <a:p>
            <a:r>
              <a:rPr lang="es-AR" sz="3200" i="1" dirty="0" smtClean="0"/>
              <a:t>(Instalación con cableado Ethernet grueso)</a:t>
            </a:r>
            <a:endParaRPr lang="es-ES" sz="3200" i="1" dirty="0"/>
          </a:p>
        </p:txBody>
      </p:sp>
      <p:pic>
        <p:nvPicPr>
          <p:cNvPr id="4" name="3 Marcador de contenido" descr="ThicknetTransceiver.jpg"/>
          <p:cNvPicPr>
            <a:picLocks noGrp="1" noChangeAspect="1"/>
          </p:cNvPicPr>
          <p:nvPr>
            <p:ph idx="1"/>
          </p:nvPr>
        </p:nvPicPr>
        <p:blipFill>
          <a:blip r:embed="rId2" cstate="print"/>
          <a:stretch>
            <a:fillRect/>
          </a:stretch>
        </p:blipFill>
        <p:spPr>
          <a:xfrm>
            <a:off x="857224" y="285728"/>
            <a:ext cx="2809702" cy="2585258"/>
          </a:xfrm>
          <a:prstGeom prst="rect">
            <a:avLst/>
          </a:prstGeom>
        </p:spPr>
      </p:pic>
      <p:pic>
        <p:nvPicPr>
          <p:cNvPr id="5" name="4 Imagen" descr="000059466.png"/>
          <p:cNvPicPr>
            <a:picLocks noChangeAspect="1"/>
          </p:cNvPicPr>
          <p:nvPr/>
        </p:nvPicPr>
        <p:blipFill>
          <a:blip r:embed="rId3" cstate="print"/>
          <a:stretch>
            <a:fillRect/>
          </a:stretch>
        </p:blipFill>
        <p:spPr>
          <a:xfrm>
            <a:off x="4214810" y="214290"/>
            <a:ext cx="4326750" cy="2627221"/>
          </a:xfrm>
          <a:prstGeom prst="rect">
            <a:avLst/>
          </a:prstGeom>
        </p:spPr>
      </p:pic>
      <p:pic>
        <p:nvPicPr>
          <p:cNvPr id="6" name="6 Imagen" descr="000059463.png"/>
          <p:cNvPicPr>
            <a:picLocks/>
          </p:cNvPicPr>
          <p:nvPr/>
        </p:nvPicPr>
        <p:blipFill>
          <a:blip r:embed="rId4" cstate="print"/>
          <a:stretch>
            <a:fillRect/>
          </a:stretch>
        </p:blipFill>
        <p:spPr>
          <a:xfrm>
            <a:off x="357158" y="3071810"/>
            <a:ext cx="8215370" cy="2989808"/>
          </a:xfrm>
          <a:prstGeom prst="rect">
            <a:avLst/>
          </a:prstGeom>
        </p:spPr>
      </p:pic>
    </p:spTree>
  </p:cSld>
  <p:clrMapOvr>
    <a:masterClrMapping/>
  </p:clrMapOvr>
  <p:transition spd="med">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AR" b="1" dirty="0" smtClean="0"/>
              <a:t>Especificaciones y limitaciones del estándar 10Base-5 o </a:t>
            </a:r>
            <a:r>
              <a:rPr lang="en-US" b="1" dirty="0" smtClean="0"/>
              <a:t>Thick</a:t>
            </a:r>
            <a:r>
              <a:rPr lang="es-AR" b="1" dirty="0" smtClean="0"/>
              <a:t> Ethernet:</a:t>
            </a:r>
            <a:endParaRPr lang="es-ES" b="1" dirty="0"/>
          </a:p>
        </p:txBody>
      </p:sp>
      <p:sp>
        <p:nvSpPr>
          <p:cNvPr id="3" name="2 Marcador de contenido"/>
          <p:cNvSpPr>
            <a:spLocks noGrp="1"/>
          </p:cNvSpPr>
          <p:nvPr>
            <p:ph sz="half" idx="1"/>
          </p:nvPr>
        </p:nvSpPr>
        <p:spPr>
          <a:xfrm>
            <a:off x="214282" y="1600200"/>
            <a:ext cx="4357718" cy="4900634"/>
          </a:xfrm>
        </p:spPr>
        <p:txBody>
          <a:bodyPr>
            <a:noAutofit/>
          </a:bodyPr>
          <a:lstStyle/>
          <a:p>
            <a:pPr lvl="0">
              <a:buFont typeface="Courier New" pitchFamily="49" charset="0"/>
              <a:buChar char="o"/>
            </a:pPr>
            <a:r>
              <a:rPr lang="es-AR" sz="1800" dirty="0" smtClean="0"/>
              <a:t>La longitud máxima entre segmentos es de 500 m.</a:t>
            </a:r>
          </a:p>
          <a:p>
            <a:pPr lvl="0">
              <a:buFont typeface="Courier New" pitchFamily="49" charset="0"/>
              <a:buChar char="o"/>
            </a:pPr>
            <a:r>
              <a:rPr lang="es-AR" sz="1800" dirty="0" smtClean="0"/>
              <a:t>Los transceptores se conectan a los segmentos principales.</a:t>
            </a:r>
          </a:p>
          <a:p>
            <a:pPr lvl="0">
              <a:buFont typeface="Courier New" pitchFamily="49" charset="0"/>
              <a:buChar char="o"/>
            </a:pPr>
            <a:r>
              <a:rPr lang="es-AR" sz="1800" dirty="0" smtClean="0"/>
              <a:t>La máxima longitud del cable transceptor es de 50 m.</a:t>
            </a:r>
          </a:p>
          <a:p>
            <a:pPr lvl="0">
              <a:buFont typeface="Courier New" pitchFamily="49" charset="0"/>
              <a:buChar char="o"/>
            </a:pPr>
            <a:r>
              <a:rPr lang="es-AR" sz="1800" dirty="0" smtClean="0"/>
              <a:t>La distancia mínima entre transceptores es de 2,5 m.</a:t>
            </a:r>
          </a:p>
          <a:p>
            <a:pPr lvl="0">
              <a:buFont typeface="Courier New" pitchFamily="49" charset="0"/>
              <a:buChar char="o"/>
            </a:pPr>
            <a:r>
              <a:rPr lang="es-AR" sz="1800" dirty="0" smtClean="0"/>
              <a:t>Se pueden unir hasta cinco tramos de segmento utilizando cuatro repetidores. Solo se pueden conectar estaciones en tres de los segmentos. El resto se usa para conseguir mayor distancia.</a:t>
            </a:r>
          </a:p>
          <a:p>
            <a:pPr lvl="0">
              <a:buFont typeface="Courier New" pitchFamily="49" charset="0"/>
              <a:buChar char="o"/>
            </a:pPr>
            <a:r>
              <a:rPr lang="es-AR" sz="1800" dirty="0" smtClean="0"/>
              <a:t>Se puede tener un máximo de 1000 estaciones en un segmento. Los repetidores cuentan como estaciones.</a:t>
            </a:r>
          </a:p>
        </p:txBody>
      </p:sp>
      <p:sp>
        <p:nvSpPr>
          <p:cNvPr id="4" name="3 Marcador de contenido"/>
          <p:cNvSpPr>
            <a:spLocks noGrp="1"/>
          </p:cNvSpPr>
          <p:nvPr>
            <p:ph sz="half" idx="2"/>
          </p:nvPr>
        </p:nvSpPr>
        <p:spPr>
          <a:xfrm>
            <a:off x="4819680" y="1600200"/>
            <a:ext cx="4038600" cy="4900634"/>
          </a:xfrm>
        </p:spPr>
        <p:txBody>
          <a:bodyPr>
            <a:normAutofit fontScale="40000" lnSpcReduction="20000"/>
          </a:bodyPr>
          <a:lstStyle/>
          <a:p>
            <a:pPr lvl="0">
              <a:buFont typeface="Courier New" pitchFamily="49" charset="0"/>
              <a:buChar char="o"/>
            </a:pPr>
            <a:r>
              <a:rPr lang="es-AR" sz="4500" dirty="0" smtClean="0"/>
              <a:t>Hay que poner un terminador de 50 ohmios en ambos extremos de cada segmento y uno de ellos se debe conectar a tierra. No se debe conectar a tierra ambos extremos del segmento.</a:t>
            </a:r>
          </a:p>
          <a:p>
            <a:pPr>
              <a:buNone/>
            </a:pPr>
            <a:endParaRPr lang="es-AR" b="1" dirty="0" smtClean="0"/>
          </a:p>
          <a:p>
            <a:pPr>
              <a:buNone/>
            </a:pPr>
            <a:endParaRPr lang="es-AR" sz="4500" b="1" dirty="0" smtClean="0"/>
          </a:p>
          <a:p>
            <a:pPr>
              <a:buNone/>
            </a:pPr>
            <a:r>
              <a:rPr lang="es-AR" sz="4500" b="1" dirty="0" smtClean="0"/>
              <a:t>Ventajas</a:t>
            </a:r>
          </a:p>
          <a:p>
            <a:pPr lvl="0">
              <a:buFont typeface="Wingdings" pitchFamily="2" charset="2"/>
              <a:buChar char="ü"/>
            </a:pPr>
            <a:r>
              <a:rPr lang="es-AR" sz="4500" dirty="0" smtClean="0"/>
              <a:t>Es posible usarlo para distancias largas.</a:t>
            </a:r>
          </a:p>
          <a:p>
            <a:pPr lvl="0">
              <a:buFont typeface="Wingdings" pitchFamily="2" charset="2"/>
              <a:buChar char="ü"/>
            </a:pPr>
            <a:r>
              <a:rPr lang="es-AR" sz="4500" dirty="0" smtClean="0"/>
              <a:t>Tiene una inmunidad alta a las interferencias.</a:t>
            </a:r>
          </a:p>
          <a:p>
            <a:pPr lvl="0">
              <a:buFont typeface="Wingdings" pitchFamily="2" charset="2"/>
              <a:buChar char="ü"/>
            </a:pPr>
            <a:r>
              <a:rPr lang="es-AR" sz="4500" dirty="0" smtClean="0"/>
              <a:t>Conceptualmente es muy simple.</a:t>
            </a:r>
          </a:p>
          <a:p>
            <a:pPr lvl="0">
              <a:buNone/>
            </a:pPr>
            <a:endParaRPr lang="es-AR" sz="4500" dirty="0" smtClean="0"/>
          </a:p>
          <a:p>
            <a:pPr>
              <a:buNone/>
            </a:pPr>
            <a:r>
              <a:rPr lang="es-AR" sz="4500" b="1" dirty="0" smtClean="0"/>
              <a:t>Inconvenientes</a:t>
            </a:r>
          </a:p>
          <a:p>
            <a:pPr lvl="0">
              <a:buFont typeface="Wingdings" pitchFamily="2" charset="2"/>
              <a:buChar char="§"/>
            </a:pPr>
            <a:r>
              <a:rPr lang="es-AR" sz="4500" dirty="0" smtClean="0"/>
              <a:t>Inflexible. Es difícil realizar cambios en la instalación una vez montada.</a:t>
            </a:r>
          </a:p>
          <a:p>
            <a:pPr>
              <a:buFont typeface="Wingdings" pitchFamily="2" charset="2"/>
              <a:buChar char="§"/>
            </a:pPr>
            <a:r>
              <a:rPr lang="es-AR" sz="4500" dirty="0" smtClean="0"/>
              <a:t>Intolerancia</a:t>
            </a:r>
            <a:endParaRPr lang="es-AR" sz="4500" dirty="0"/>
          </a:p>
        </p:txBody>
      </p:sp>
    </p:spTree>
  </p:cSld>
  <p:clrMapOvr>
    <a:masterClrMapping/>
  </p:clrMapOvr>
  <p:transition spd="med">
    <p:plus/>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28596" y="0"/>
            <a:ext cx="8229600" cy="1143000"/>
          </a:xfrm>
        </p:spPr>
        <p:txBody>
          <a:bodyPr>
            <a:normAutofit fontScale="90000"/>
          </a:bodyPr>
          <a:lstStyle/>
          <a:p>
            <a:r>
              <a:rPr lang="es-AR" b="1" dirty="0" smtClean="0"/>
              <a:t>Componentes de una Red 10Base -2:</a:t>
            </a:r>
            <a:endParaRPr lang="es-ES" dirty="0"/>
          </a:p>
        </p:txBody>
      </p:sp>
      <p:sp>
        <p:nvSpPr>
          <p:cNvPr id="3" name="2 Marcador de contenido"/>
          <p:cNvSpPr>
            <a:spLocks noGrp="1"/>
          </p:cNvSpPr>
          <p:nvPr>
            <p:ph sz="half" idx="1"/>
          </p:nvPr>
        </p:nvSpPr>
        <p:spPr>
          <a:xfrm>
            <a:off x="357158" y="1071546"/>
            <a:ext cx="4038600" cy="4525963"/>
          </a:xfrm>
        </p:spPr>
        <p:txBody>
          <a:bodyPr>
            <a:noAutofit/>
          </a:bodyPr>
          <a:lstStyle/>
          <a:p>
            <a:pPr lvl="0"/>
            <a:r>
              <a:rPr lang="es-AR" sz="1500" b="1" i="1" dirty="0" smtClean="0"/>
              <a:t>Tarjeta Interfaz de Red: </a:t>
            </a:r>
            <a:r>
              <a:rPr lang="es-AR" sz="1500" dirty="0" smtClean="0"/>
              <a:t>Muchas tarjetas Ethernet soportan cables gruesos o finos. La tarjeta tendrá un conector BNC en la parte posterior, pero también podría tener un conector Ethernet grueso. El tramo de cable conecta a un conector BNC en T, el cuál conecta con un conector BNC macho de la parte posterior de la tarjeta. </a:t>
            </a:r>
          </a:p>
          <a:p>
            <a:pPr lvl="0"/>
            <a:r>
              <a:rPr lang="es-AR" sz="1500" b="1" i="1" dirty="0" smtClean="0"/>
              <a:t>Cable Ethernet Fino: </a:t>
            </a:r>
            <a:r>
              <a:rPr lang="es-AR" sz="1500" dirty="0" smtClean="0"/>
              <a:t>El cable que usa la Red Ethernet fina es un cable coaxial RG-58 A/U o RG-58 C/U de 0,2 pulgadas de diámetro y 50 ohmios. </a:t>
            </a:r>
          </a:p>
          <a:p>
            <a:pPr lvl="0"/>
            <a:r>
              <a:rPr lang="es-AR" sz="1500" b="1" i="1" dirty="0" smtClean="0"/>
              <a:t>Conectores BNC para el cable:</a:t>
            </a:r>
            <a:r>
              <a:rPr lang="es-AR" sz="1500" dirty="0" smtClean="0"/>
              <a:t> En los extremos de todos los segmentos del cable hay que montar conectores BNC.</a:t>
            </a:r>
          </a:p>
          <a:p>
            <a:pPr lvl="0"/>
            <a:r>
              <a:rPr lang="es-AR" sz="1500" b="1" i="1" dirty="0" smtClean="0"/>
              <a:t>Conectores BNC en T:</a:t>
            </a:r>
            <a:r>
              <a:rPr lang="es-AR" sz="1500" dirty="0" smtClean="0"/>
              <a:t> Los conectores en T se fijan al conector BNC de la parte posterior de la placa de interfaz Ethernet. El conector en T tiene dos conexiones de cable para señales de entrada y salida. Se necesitará un conector en T para cada estación de trabajo.</a:t>
            </a:r>
          </a:p>
          <a:p>
            <a:pPr lvl="0"/>
            <a:r>
              <a:rPr lang="es-AR" sz="1500" b="1" i="1" dirty="0" smtClean="0"/>
              <a:t>Conectores Aéreas BNC:</a:t>
            </a:r>
            <a:r>
              <a:rPr lang="es-AR" sz="1500" dirty="0" smtClean="0"/>
              <a:t> Estos se usan para unir dos segmentos de cable.</a:t>
            </a:r>
          </a:p>
        </p:txBody>
      </p:sp>
      <p:sp>
        <p:nvSpPr>
          <p:cNvPr id="4" name="3 Marcador de contenido"/>
          <p:cNvSpPr>
            <a:spLocks noGrp="1"/>
          </p:cNvSpPr>
          <p:nvPr>
            <p:ph sz="half" idx="2"/>
          </p:nvPr>
        </p:nvSpPr>
        <p:spPr>
          <a:xfrm>
            <a:off x="4572000" y="1071546"/>
            <a:ext cx="4038600" cy="4525963"/>
          </a:xfrm>
        </p:spPr>
        <p:txBody>
          <a:bodyPr>
            <a:normAutofit/>
          </a:bodyPr>
          <a:lstStyle/>
          <a:p>
            <a:pPr lvl="0"/>
            <a:r>
              <a:rPr lang="es-AR" sz="1500" b="1" i="1" dirty="0" smtClean="0"/>
              <a:t>Terminadores BNC:</a:t>
            </a:r>
            <a:r>
              <a:rPr lang="es-AR" sz="1500" dirty="0" smtClean="0"/>
              <a:t> Cada segmento de cable debe acabar en ambos extremos con un terminador BNC de 50 ohmios. Por cada tramo de segmento de cable se necesita un acoplador con una toma a tierra en un extremo y otro terminador en el otro extremo sin dicha toma.</a:t>
            </a:r>
          </a:p>
          <a:p>
            <a:endParaRPr lang="es-ES" sz="1500" dirty="0" smtClean="0"/>
          </a:p>
          <a:p>
            <a:endParaRPr lang="es-ES" sz="1500" dirty="0"/>
          </a:p>
        </p:txBody>
      </p:sp>
      <p:pic>
        <p:nvPicPr>
          <p:cNvPr id="5" name="3 Marcador de contenido" descr="800px-BNC_T-Connector.jpg"/>
          <p:cNvPicPr>
            <a:picLocks noChangeAspect="1"/>
          </p:cNvPicPr>
          <p:nvPr/>
        </p:nvPicPr>
        <p:blipFill>
          <a:blip r:embed="rId2" cstate="print"/>
          <a:stretch>
            <a:fillRect/>
          </a:stretch>
        </p:blipFill>
        <p:spPr>
          <a:xfrm>
            <a:off x="4857752" y="2786058"/>
            <a:ext cx="2044929" cy="1357322"/>
          </a:xfrm>
          <a:prstGeom prst="rect">
            <a:avLst/>
          </a:prstGeom>
        </p:spPr>
      </p:pic>
      <p:pic>
        <p:nvPicPr>
          <p:cNvPr id="6" name="5 Imagen" descr="000059465.png"/>
          <p:cNvPicPr>
            <a:picLocks noChangeAspect="1"/>
          </p:cNvPicPr>
          <p:nvPr/>
        </p:nvPicPr>
        <p:blipFill>
          <a:blip r:embed="rId3" cstate="print"/>
          <a:stretch>
            <a:fillRect/>
          </a:stretch>
        </p:blipFill>
        <p:spPr>
          <a:xfrm>
            <a:off x="4572000" y="4286256"/>
            <a:ext cx="4429156" cy="1857388"/>
          </a:xfrm>
          <a:prstGeom prst="rect">
            <a:avLst/>
          </a:prstGeom>
        </p:spPr>
      </p:pic>
      <p:sp>
        <p:nvSpPr>
          <p:cNvPr id="7" name="6 CuadroTexto"/>
          <p:cNvSpPr txBox="1"/>
          <p:nvPr/>
        </p:nvSpPr>
        <p:spPr>
          <a:xfrm>
            <a:off x="7000892" y="3071810"/>
            <a:ext cx="1835118" cy="923330"/>
          </a:xfrm>
          <a:prstGeom prst="rect">
            <a:avLst/>
          </a:prstGeom>
          <a:noFill/>
        </p:spPr>
        <p:txBody>
          <a:bodyPr wrap="none" rtlCol="0">
            <a:spAutoFit/>
          </a:bodyPr>
          <a:lstStyle/>
          <a:p>
            <a:pPr algn="ctr"/>
            <a:r>
              <a:rPr lang="es-AR" i="1" dirty="0" smtClean="0"/>
              <a:t>Conector BNC en </a:t>
            </a:r>
          </a:p>
          <a:p>
            <a:pPr algn="ctr"/>
            <a:r>
              <a:rPr lang="es-AR" i="1" dirty="0" smtClean="0"/>
              <a:t>forma de T</a:t>
            </a:r>
          </a:p>
          <a:p>
            <a:endParaRPr lang="es-ES" dirty="0"/>
          </a:p>
        </p:txBody>
      </p:sp>
      <p:sp>
        <p:nvSpPr>
          <p:cNvPr id="8" name="7 CuadroTexto"/>
          <p:cNvSpPr txBox="1"/>
          <p:nvPr/>
        </p:nvSpPr>
        <p:spPr>
          <a:xfrm>
            <a:off x="4500562" y="6169903"/>
            <a:ext cx="4786346" cy="830997"/>
          </a:xfrm>
          <a:prstGeom prst="rect">
            <a:avLst/>
          </a:prstGeom>
          <a:noFill/>
        </p:spPr>
        <p:txBody>
          <a:bodyPr wrap="square" rtlCol="0">
            <a:spAutoFit/>
          </a:bodyPr>
          <a:lstStyle/>
          <a:p>
            <a:pPr algn="ctr"/>
            <a:r>
              <a:rPr lang="es-AR" sz="1500" i="1" dirty="0" smtClean="0"/>
              <a:t>Aplicación de 10Base-2 utilizado en ¨</a:t>
            </a:r>
            <a:r>
              <a:rPr lang="es-AR" sz="1500" i="1" dirty="0" err="1" smtClean="0"/>
              <a:t>Backbone</a:t>
            </a:r>
            <a:r>
              <a:rPr lang="es-AR" sz="1500" i="1" dirty="0" smtClean="0"/>
              <a:t>¨ </a:t>
            </a:r>
          </a:p>
          <a:p>
            <a:pPr algn="ctr"/>
            <a:r>
              <a:rPr lang="es-AR" sz="1500" i="1" dirty="0" smtClean="0"/>
              <a:t>para interconectar múltiples </a:t>
            </a:r>
            <a:r>
              <a:rPr lang="es-AR" sz="1500" i="1" dirty="0" err="1" smtClean="0"/>
              <a:t>Hub’s</a:t>
            </a:r>
            <a:r>
              <a:rPr lang="es-AR" sz="1500" i="1" dirty="0" smtClean="0"/>
              <a:t> 10Base-T.</a:t>
            </a:r>
          </a:p>
          <a:p>
            <a:endParaRPr lang="es-ES" i="1" dirty="0"/>
          </a:p>
        </p:txBody>
      </p:sp>
    </p:spTree>
  </p:cSld>
  <p:clrMapOvr>
    <a:masterClrMapping/>
  </p:clrMapOvr>
  <p:transition spd="med">
    <p:pull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fontScale="90000"/>
          </a:bodyPr>
          <a:lstStyle/>
          <a:p>
            <a:r>
              <a:rPr lang="es-AR" b="1" i="1" dirty="0" smtClean="0"/>
              <a:t>Especificaciones y limitaciones para el estándar 10Base-2 o </a:t>
            </a:r>
            <a:r>
              <a:rPr lang="en-US" b="1" i="1" dirty="0" smtClean="0"/>
              <a:t>Thin</a:t>
            </a:r>
            <a:r>
              <a:rPr lang="es-AR" b="1" i="1" dirty="0" smtClean="0"/>
              <a:t> Ethernet:</a:t>
            </a:r>
            <a:endParaRPr lang="es-ES" dirty="0"/>
          </a:p>
        </p:txBody>
      </p:sp>
      <p:sp>
        <p:nvSpPr>
          <p:cNvPr id="6" name="5 Marcador de contenido"/>
          <p:cNvSpPr>
            <a:spLocks noGrp="1"/>
          </p:cNvSpPr>
          <p:nvPr>
            <p:ph idx="1"/>
          </p:nvPr>
        </p:nvSpPr>
        <p:spPr>
          <a:xfrm>
            <a:off x="457200" y="1689119"/>
            <a:ext cx="8229600" cy="4525963"/>
          </a:xfrm>
        </p:spPr>
        <p:txBody>
          <a:bodyPr>
            <a:normAutofit fontScale="77500" lnSpcReduction="20000"/>
          </a:bodyPr>
          <a:lstStyle/>
          <a:p>
            <a:pPr lvl="0">
              <a:buFont typeface="Wingdings" pitchFamily="2" charset="2"/>
              <a:buChar char="q"/>
            </a:pPr>
            <a:r>
              <a:rPr lang="es-AR" dirty="0" smtClean="0"/>
              <a:t>La longitud máxima de segmento de 185 m.</a:t>
            </a:r>
          </a:p>
          <a:p>
            <a:pPr lvl="0">
              <a:buFont typeface="Wingdings" pitchFamily="2" charset="2"/>
              <a:buChar char="q"/>
            </a:pPr>
            <a:r>
              <a:rPr lang="es-AR" dirty="0" smtClean="0"/>
              <a:t>Se usan conectores en T para conectar el cable a las tarjetas interfaz de red.</a:t>
            </a:r>
          </a:p>
          <a:p>
            <a:pPr lvl="0">
              <a:buFont typeface="Wingdings" pitchFamily="2" charset="2"/>
              <a:buChar char="q"/>
            </a:pPr>
            <a:r>
              <a:rPr lang="es-AR" dirty="0" smtClean="0"/>
              <a:t>Se pueden conectar hasta cinco tramos principales usando cuatro repetidores. Sólo pueden conectarse estaciones en tres de los segmentos. El resto se usa para cubrir una mayor distancia.</a:t>
            </a:r>
          </a:p>
          <a:p>
            <a:pPr lvl="0">
              <a:buFont typeface="Wingdings" pitchFamily="2" charset="2"/>
              <a:buChar char="q"/>
            </a:pPr>
            <a:r>
              <a:rPr lang="es-AR" dirty="0" smtClean="0"/>
              <a:t>Pueden tenerse un máximo de 30 estaciones por segmento. Los repetidores, Bridges, Routers y servidores cuentan como estaciones. El número total de nodos de todos los segmentos no puede exceder de 1024.</a:t>
            </a:r>
          </a:p>
          <a:p>
            <a:pPr lvl="0">
              <a:buFont typeface="Wingdings" pitchFamily="2" charset="2"/>
              <a:buChar char="q"/>
            </a:pPr>
            <a:r>
              <a:rPr lang="es-AR" dirty="0" smtClean="0"/>
              <a:t>Se debe instalar un terminador en ambos extremos de cada segmento y conectar uno de ellos a tierra.</a:t>
            </a:r>
          </a:p>
        </p:txBody>
      </p:sp>
    </p:spTree>
  </p:cSld>
  <p:clrMapOvr>
    <a:masterClrMapping/>
  </p:clrMapOvr>
  <p:transition spd="med">
    <p:wedg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b="1" dirty="0" smtClean="0"/>
              <a:t>Ethernet HUB</a:t>
            </a:r>
            <a:endParaRPr lang="es-ES" b="1" dirty="0"/>
          </a:p>
        </p:txBody>
      </p:sp>
      <p:sp>
        <p:nvSpPr>
          <p:cNvPr id="3" name="2 Marcador de contenido"/>
          <p:cNvSpPr>
            <a:spLocks noGrp="1"/>
          </p:cNvSpPr>
          <p:nvPr>
            <p:ph idx="1"/>
          </p:nvPr>
        </p:nvSpPr>
        <p:spPr>
          <a:xfrm>
            <a:off x="428596" y="1357298"/>
            <a:ext cx="8358246" cy="3071834"/>
          </a:xfrm>
        </p:spPr>
        <p:txBody>
          <a:bodyPr>
            <a:normAutofit fontScale="92500" lnSpcReduction="10000"/>
          </a:bodyPr>
          <a:lstStyle/>
          <a:p>
            <a:pPr marL="0" indent="0">
              <a:buNone/>
            </a:pPr>
            <a:r>
              <a:rPr lang="es-ES" dirty="0" smtClean="0"/>
              <a:t>En un principio, las redes Ethernet se conectaban directamente a un HUB, dificultando así la tarea de encontrar errores y fallos en la red. Su función era la de conectar todas las conexiones en una sola. Además, la distancia máxima se reducía a 100 o 200mts dependiendo de la categoría del cable utilizado.</a:t>
            </a:r>
            <a:endParaRPr lang="es-ES" dirty="0"/>
          </a:p>
        </p:txBody>
      </p:sp>
      <p:sp>
        <p:nvSpPr>
          <p:cNvPr id="5" name="4 Rectángulo"/>
          <p:cNvSpPr/>
          <p:nvPr/>
        </p:nvSpPr>
        <p:spPr>
          <a:xfrm>
            <a:off x="4857752" y="4429132"/>
            <a:ext cx="2214578" cy="20717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9" name="8 Conector recto"/>
          <p:cNvCxnSpPr/>
          <p:nvPr/>
        </p:nvCxnSpPr>
        <p:spPr>
          <a:xfrm>
            <a:off x="1928794" y="4857760"/>
            <a:ext cx="2928958"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1928794" y="5284800"/>
            <a:ext cx="2928958"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a:off x="1928794" y="5713428"/>
            <a:ext cx="2928958"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a:off x="1928794" y="6143644"/>
            <a:ext cx="2928958"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12 Rectángulo"/>
          <p:cNvSpPr/>
          <p:nvPr/>
        </p:nvSpPr>
        <p:spPr>
          <a:xfrm>
            <a:off x="4786314" y="4643446"/>
            <a:ext cx="214314" cy="3571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86314" y="5072074"/>
            <a:ext cx="214314" cy="3571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786314" y="5500702"/>
            <a:ext cx="214314" cy="3571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786314" y="5929330"/>
            <a:ext cx="214314" cy="3571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18" name="17 Conector angular"/>
          <p:cNvCxnSpPr>
            <a:stCxn id="13" idx="3"/>
          </p:cNvCxnSpPr>
          <p:nvPr/>
        </p:nvCxnSpPr>
        <p:spPr>
          <a:xfrm>
            <a:off x="5000628" y="4822041"/>
            <a:ext cx="1071570" cy="678661"/>
          </a:xfrm>
          <a:prstGeom prst="bentConnector3">
            <a:avLst>
              <a:gd name="adj1"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20 Conector angular"/>
          <p:cNvCxnSpPr>
            <a:stCxn id="14" idx="3"/>
          </p:cNvCxnSpPr>
          <p:nvPr/>
        </p:nvCxnSpPr>
        <p:spPr>
          <a:xfrm>
            <a:off x="5000628" y="5250669"/>
            <a:ext cx="1071570" cy="250033"/>
          </a:xfrm>
          <a:prstGeom prst="bentConnector3">
            <a:avLst>
              <a:gd name="adj1"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23 Conector angular"/>
          <p:cNvCxnSpPr>
            <a:stCxn id="15" idx="3"/>
          </p:cNvCxnSpPr>
          <p:nvPr/>
        </p:nvCxnSpPr>
        <p:spPr>
          <a:xfrm flipV="1">
            <a:off x="5000628" y="5500702"/>
            <a:ext cx="1071570" cy="178595"/>
          </a:xfrm>
          <a:prstGeom prst="bentConnector3">
            <a:avLst>
              <a:gd name="adj1"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26 Conector angular"/>
          <p:cNvCxnSpPr>
            <a:stCxn id="16" idx="3"/>
          </p:cNvCxnSpPr>
          <p:nvPr/>
        </p:nvCxnSpPr>
        <p:spPr>
          <a:xfrm flipV="1">
            <a:off x="5000628" y="5500702"/>
            <a:ext cx="1071570" cy="607223"/>
          </a:xfrm>
          <a:prstGeom prst="bentConnector3">
            <a:avLst>
              <a:gd name="adj1"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28 Elipse"/>
          <p:cNvSpPr/>
          <p:nvPr/>
        </p:nvSpPr>
        <p:spPr>
          <a:xfrm>
            <a:off x="6000760" y="5429264"/>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uadroTexto"/>
          <p:cNvSpPr txBox="1"/>
          <p:nvPr/>
        </p:nvSpPr>
        <p:spPr>
          <a:xfrm>
            <a:off x="7143768" y="5274246"/>
            <a:ext cx="611065" cy="369332"/>
          </a:xfrm>
          <a:prstGeom prst="rect">
            <a:avLst/>
          </a:prstGeom>
          <a:noFill/>
        </p:spPr>
        <p:txBody>
          <a:bodyPr wrap="none" rtlCol="0">
            <a:spAutoFit/>
          </a:bodyPr>
          <a:lstStyle/>
          <a:p>
            <a:r>
              <a:rPr lang="es-ES" b="1" dirty="0" smtClean="0"/>
              <a:t>HUB</a:t>
            </a:r>
            <a:endParaRPr lang="es-ES" b="1" dirty="0"/>
          </a:p>
        </p:txBody>
      </p:sp>
      <p:sp>
        <p:nvSpPr>
          <p:cNvPr id="31" name="30 CuadroTexto"/>
          <p:cNvSpPr txBox="1"/>
          <p:nvPr/>
        </p:nvSpPr>
        <p:spPr>
          <a:xfrm>
            <a:off x="4196601" y="4274114"/>
            <a:ext cx="589713" cy="369332"/>
          </a:xfrm>
          <a:prstGeom prst="rect">
            <a:avLst/>
          </a:prstGeom>
          <a:noFill/>
        </p:spPr>
        <p:txBody>
          <a:bodyPr wrap="none" rtlCol="0">
            <a:spAutoFit/>
          </a:bodyPr>
          <a:lstStyle/>
          <a:p>
            <a:r>
              <a:rPr lang="es-ES" b="1" dirty="0" smtClean="0"/>
              <a:t>Port</a:t>
            </a:r>
            <a:endParaRPr lang="es-ES" b="1" dirty="0"/>
          </a:p>
        </p:txBody>
      </p:sp>
      <p:sp>
        <p:nvSpPr>
          <p:cNvPr id="32" name="31 CuadroTexto"/>
          <p:cNvSpPr txBox="1"/>
          <p:nvPr/>
        </p:nvSpPr>
        <p:spPr>
          <a:xfrm>
            <a:off x="2857488" y="6215082"/>
            <a:ext cx="1073948" cy="369332"/>
          </a:xfrm>
          <a:prstGeom prst="rect">
            <a:avLst/>
          </a:prstGeom>
          <a:noFill/>
        </p:spPr>
        <p:txBody>
          <a:bodyPr wrap="none" rtlCol="0">
            <a:spAutoFit/>
          </a:bodyPr>
          <a:lstStyle/>
          <a:p>
            <a:r>
              <a:rPr lang="es-ES" b="1" dirty="0" smtClean="0"/>
              <a:t>Conexión</a:t>
            </a:r>
            <a:endParaRPr lang="es-ES" b="1" dirty="0"/>
          </a:p>
        </p:txBody>
      </p:sp>
    </p:spTree>
  </p:cSld>
  <p:clrMapOvr>
    <a:masterClrMapping/>
  </p:clrMapOvr>
  <p:transition spd="med">
    <p:strips dir="l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Ethernet HUB</a:t>
            </a:r>
            <a:endParaRPr lang="es-ES" b="1" dirty="0"/>
          </a:p>
        </p:txBody>
      </p:sp>
      <p:sp>
        <p:nvSpPr>
          <p:cNvPr id="3" name="2 Marcador de contenido"/>
          <p:cNvSpPr>
            <a:spLocks noGrp="1"/>
          </p:cNvSpPr>
          <p:nvPr>
            <p:ph idx="1"/>
          </p:nvPr>
        </p:nvSpPr>
        <p:spPr>
          <a:xfrm>
            <a:off x="457200" y="1600200"/>
            <a:ext cx="8229600" cy="4757758"/>
          </a:xfrm>
        </p:spPr>
        <p:txBody>
          <a:bodyPr>
            <a:normAutofit lnSpcReduction="10000"/>
          </a:bodyPr>
          <a:lstStyle/>
          <a:p>
            <a:pPr marL="0" indent="0">
              <a:buNone/>
            </a:pPr>
            <a:r>
              <a:rPr lang="es-ES" dirty="0" smtClean="0"/>
              <a:t>Sin embargo, a pesar de haber sido usado durante mucho tiempo, el HUB no incrementaba el ancho de banda, por lo que con el tiempo, comenzó a presentar problemas de saturación de red, a medida que se conectaban mas equipos a este. De este modo nace Switched Ethernet (o Ethernet Conmutada), en solución a este problema. Difieren en el hecho que los equipos se conectan directamente a un Switch en vez de a un HUB.</a:t>
            </a:r>
            <a:endParaRPr lang="es-ES" dirty="0"/>
          </a:p>
        </p:txBody>
      </p:sp>
    </p:spTree>
  </p:cSld>
  <p:clrMapOvr>
    <a:masterClrMapping/>
  </p:clrMapOvr>
  <p:transition spd="med">
    <p:zoom dir="in"/>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14290"/>
            <a:ext cx="8229600" cy="1143000"/>
          </a:xfrm>
        </p:spPr>
        <p:txBody>
          <a:bodyPr/>
          <a:lstStyle/>
          <a:p>
            <a:r>
              <a:rPr lang="es-ES" b="1" dirty="0" smtClean="0"/>
              <a:t>Switched Ethernet</a:t>
            </a:r>
            <a:endParaRPr lang="es-ES" b="1" dirty="0"/>
          </a:p>
        </p:txBody>
      </p:sp>
      <p:sp>
        <p:nvSpPr>
          <p:cNvPr id="3" name="2 Marcador de contenido"/>
          <p:cNvSpPr>
            <a:spLocks noGrp="1"/>
          </p:cNvSpPr>
          <p:nvPr>
            <p:ph idx="1"/>
          </p:nvPr>
        </p:nvSpPr>
        <p:spPr>
          <a:xfrm>
            <a:off x="428596" y="1214422"/>
            <a:ext cx="5857916" cy="4525963"/>
          </a:xfrm>
        </p:spPr>
        <p:txBody>
          <a:bodyPr/>
          <a:lstStyle/>
          <a:p>
            <a:pPr marL="0" indent="0">
              <a:buNone/>
            </a:pPr>
            <a:r>
              <a:rPr lang="es-ES" sz="2800" dirty="0" smtClean="0"/>
              <a:t>Son similares al HUB en varios aspectos: </a:t>
            </a:r>
          </a:p>
          <a:p>
            <a:pPr marL="0" indent="0">
              <a:buFont typeface="Wingdings" pitchFamily="2" charset="2"/>
              <a:buChar char="Ø"/>
            </a:pPr>
            <a:r>
              <a:rPr lang="es-ES" sz="2800" dirty="0" smtClean="0"/>
              <a:t> Utilizan los mismos conectores de red (RJ-45)</a:t>
            </a:r>
          </a:p>
          <a:p>
            <a:pPr marL="0" indent="0">
              <a:buFont typeface="Wingdings" pitchFamily="2" charset="2"/>
              <a:buChar char="Ø"/>
            </a:pPr>
            <a:r>
              <a:rPr lang="es-ES" sz="2800" dirty="0" smtClean="0"/>
              <a:t> Poseen de 4 a 48 puertos.</a:t>
            </a:r>
          </a:p>
          <a:p>
            <a:pPr marL="0" indent="0">
              <a:buFont typeface="Wingdings" pitchFamily="2" charset="2"/>
              <a:buChar char="Ø"/>
            </a:pPr>
            <a:r>
              <a:rPr lang="es-ES" sz="2800" dirty="0" smtClean="0"/>
              <a:t> Cada cable se conecta a un equipo o a otro Switch o HUB.</a:t>
            </a:r>
          </a:p>
          <a:p>
            <a:pPr marL="0" indent="0">
              <a:buNone/>
            </a:pPr>
            <a:endParaRPr lang="es-ES" sz="2800" dirty="0" smtClean="0"/>
          </a:p>
          <a:p>
            <a:pPr marL="0" indent="0">
              <a:buNone/>
            </a:pPr>
            <a:endParaRPr lang="es-ES" dirty="0"/>
          </a:p>
        </p:txBody>
      </p:sp>
      <p:pic>
        <p:nvPicPr>
          <p:cNvPr id="1026" name="Picture 2" descr="http://www.irbit.com.ar/store/images/H_16ESW52048PK9.jpg"/>
          <p:cNvPicPr>
            <a:picLocks noChangeAspect="1" noChangeArrowheads="1"/>
          </p:cNvPicPr>
          <p:nvPr/>
        </p:nvPicPr>
        <p:blipFill>
          <a:blip r:embed="rId2" cstate="print"/>
          <a:srcRect/>
          <a:stretch>
            <a:fillRect/>
          </a:stretch>
        </p:blipFill>
        <p:spPr bwMode="auto">
          <a:xfrm>
            <a:off x="1785918" y="4829760"/>
            <a:ext cx="6084721" cy="2028240"/>
          </a:xfrm>
          <a:prstGeom prst="rect">
            <a:avLst/>
          </a:prstGeom>
          <a:noFill/>
        </p:spPr>
      </p:pic>
      <p:pic>
        <p:nvPicPr>
          <p:cNvPr id="1028" name="Picture 4" descr="http://upload.wikimedia.org/wikipedia/commons/6/61/RJ-45_TIA-568A_Left.png"/>
          <p:cNvPicPr>
            <a:picLocks noChangeAspect="1" noChangeArrowheads="1"/>
          </p:cNvPicPr>
          <p:nvPr/>
        </p:nvPicPr>
        <p:blipFill>
          <a:blip r:embed="rId3"/>
          <a:srcRect/>
          <a:stretch>
            <a:fillRect/>
          </a:stretch>
        </p:blipFill>
        <p:spPr bwMode="auto">
          <a:xfrm>
            <a:off x="6000760" y="1857364"/>
            <a:ext cx="2857520" cy="1428761"/>
          </a:xfrm>
          <a:prstGeom prst="rect">
            <a:avLst/>
          </a:prstGeom>
          <a:noFill/>
        </p:spPr>
      </p:pic>
    </p:spTree>
  </p:cSld>
  <p:clrMapOvr>
    <a:masterClrMapping/>
  </p:clrMapOvr>
  <p:transition spd="med">
    <p:newsfla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Switched Ethernet</a:t>
            </a:r>
            <a:endParaRPr lang="es-ES" b="1" dirty="0"/>
          </a:p>
        </p:txBody>
      </p:sp>
      <p:sp>
        <p:nvSpPr>
          <p:cNvPr id="3" name="2 Marcador de contenido"/>
          <p:cNvSpPr>
            <a:spLocks noGrp="1"/>
          </p:cNvSpPr>
          <p:nvPr>
            <p:ph idx="1"/>
          </p:nvPr>
        </p:nvSpPr>
        <p:spPr>
          <a:xfrm>
            <a:off x="457200" y="1214422"/>
            <a:ext cx="8229600" cy="3357587"/>
          </a:xfrm>
        </p:spPr>
        <p:txBody>
          <a:bodyPr>
            <a:normAutofit fontScale="85000" lnSpcReduction="10000"/>
          </a:bodyPr>
          <a:lstStyle/>
          <a:p>
            <a:pPr marL="0" indent="0">
              <a:buNone/>
            </a:pPr>
            <a:r>
              <a:rPr lang="es-ES" dirty="0" smtClean="0"/>
              <a:t>Lo que difiere del HUB es el tipo de conexión interna que el Switch presenta. La conexión interna forma una especie de malla.</a:t>
            </a:r>
          </a:p>
          <a:p>
            <a:pPr marL="0" indent="0">
              <a:buNone/>
            </a:pPr>
            <a:r>
              <a:rPr lang="es-ES" dirty="0" smtClean="0"/>
              <a:t>Otra diferencia es que el Switch responde solo al equipo que le corresponde y no a todos los equipos conectados.</a:t>
            </a:r>
          </a:p>
          <a:p>
            <a:pPr marL="0" indent="0">
              <a:buNone/>
            </a:pPr>
            <a:r>
              <a:rPr lang="es-ES" dirty="0" smtClean="0"/>
              <a:t>Por ultimo, otra mejora que ofrece el Switch respecto al HUB es que disminuye el riesgo de colisión de paquetes, mejorando el rendimiento de conexión.</a:t>
            </a:r>
          </a:p>
          <a:p>
            <a:pPr marL="0" indent="0">
              <a:buNone/>
            </a:pPr>
            <a:endParaRPr lang="es-ES" dirty="0"/>
          </a:p>
        </p:txBody>
      </p:sp>
      <p:sp>
        <p:nvSpPr>
          <p:cNvPr id="4" name="3 Rectángulo"/>
          <p:cNvSpPr/>
          <p:nvPr/>
        </p:nvSpPr>
        <p:spPr>
          <a:xfrm>
            <a:off x="4786314" y="4702718"/>
            <a:ext cx="2214578" cy="20717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5" name="4 Conector recto"/>
          <p:cNvCxnSpPr/>
          <p:nvPr/>
        </p:nvCxnSpPr>
        <p:spPr>
          <a:xfrm>
            <a:off x="1857356" y="5131346"/>
            <a:ext cx="2928958"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5 Conector recto"/>
          <p:cNvCxnSpPr/>
          <p:nvPr/>
        </p:nvCxnSpPr>
        <p:spPr>
          <a:xfrm>
            <a:off x="1857356" y="5558386"/>
            <a:ext cx="2928958"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6 Conector recto"/>
          <p:cNvCxnSpPr/>
          <p:nvPr/>
        </p:nvCxnSpPr>
        <p:spPr>
          <a:xfrm>
            <a:off x="1857356" y="5987014"/>
            <a:ext cx="2928958"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a:off x="1857356" y="6417230"/>
            <a:ext cx="2928958"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8 Rectángulo"/>
          <p:cNvSpPr/>
          <p:nvPr/>
        </p:nvSpPr>
        <p:spPr>
          <a:xfrm>
            <a:off x="4714876" y="4917032"/>
            <a:ext cx="214314" cy="3571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714876" y="5345660"/>
            <a:ext cx="214314" cy="3571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714876" y="5774288"/>
            <a:ext cx="214314" cy="3571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714876" y="6202916"/>
            <a:ext cx="214314" cy="3571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uadroTexto"/>
          <p:cNvSpPr txBox="1"/>
          <p:nvPr/>
        </p:nvSpPr>
        <p:spPr>
          <a:xfrm>
            <a:off x="7072330" y="5547832"/>
            <a:ext cx="815929" cy="369332"/>
          </a:xfrm>
          <a:prstGeom prst="rect">
            <a:avLst/>
          </a:prstGeom>
          <a:noFill/>
        </p:spPr>
        <p:txBody>
          <a:bodyPr wrap="none" rtlCol="0">
            <a:spAutoFit/>
          </a:bodyPr>
          <a:lstStyle/>
          <a:p>
            <a:r>
              <a:rPr lang="es-ES" b="1" dirty="0" smtClean="0"/>
              <a:t>Switch</a:t>
            </a:r>
            <a:endParaRPr lang="es-ES" b="1" dirty="0"/>
          </a:p>
        </p:txBody>
      </p:sp>
      <p:sp>
        <p:nvSpPr>
          <p:cNvPr id="19" name="18 CuadroTexto"/>
          <p:cNvSpPr txBox="1"/>
          <p:nvPr/>
        </p:nvSpPr>
        <p:spPr>
          <a:xfrm>
            <a:off x="4125163" y="4547700"/>
            <a:ext cx="589713" cy="369332"/>
          </a:xfrm>
          <a:prstGeom prst="rect">
            <a:avLst/>
          </a:prstGeom>
          <a:noFill/>
        </p:spPr>
        <p:txBody>
          <a:bodyPr wrap="none" rtlCol="0">
            <a:spAutoFit/>
          </a:bodyPr>
          <a:lstStyle/>
          <a:p>
            <a:r>
              <a:rPr lang="es-ES" b="1" dirty="0" smtClean="0"/>
              <a:t>Port</a:t>
            </a:r>
            <a:endParaRPr lang="es-ES" b="1" dirty="0"/>
          </a:p>
        </p:txBody>
      </p:sp>
      <p:sp>
        <p:nvSpPr>
          <p:cNvPr id="20" name="19 CuadroTexto"/>
          <p:cNvSpPr txBox="1"/>
          <p:nvPr/>
        </p:nvSpPr>
        <p:spPr>
          <a:xfrm>
            <a:off x="2786050" y="6488668"/>
            <a:ext cx="1073948" cy="369332"/>
          </a:xfrm>
          <a:prstGeom prst="rect">
            <a:avLst/>
          </a:prstGeom>
          <a:noFill/>
        </p:spPr>
        <p:txBody>
          <a:bodyPr wrap="none" rtlCol="0">
            <a:spAutoFit/>
          </a:bodyPr>
          <a:lstStyle/>
          <a:p>
            <a:r>
              <a:rPr lang="es-ES" b="1" dirty="0" smtClean="0"/>
              <a:t>Conexión</a:t>
            </a:r>
            <a:endParaRPr lang="es-ES" b="1" dirty="0"/>
          </a:p>
        </p:txBody>
      </p:sp>
      <p:cxnSp>
        <p:nvCxnSpPr>
          <p:cNvPr id="26" name="25 Conector recto"/>
          <p:cNvCxnSpPr/>
          <p:nvPr/>
        </p:nvCxnSpPr>
        <p:spPr>
          <a:xfrm>
            <a:off x="4929190" y="5143512"/>
            <a:ext cx="1857388"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a:off x="4929190" y="5570552"/>
            <a:ext cx="1857388"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4929190" y="5999180"/>
            <a:ext cx="1857388"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4929190" y="6429396"/>
            <a:ext cx="1857388"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54 Conector recto"/>
          <p:cNvCxnSpPr/>
          <p:nvPr/>
        </p:nvCxnSpPr>
        <p:spPr>
          <a:xfrm rot="5400000">
            <a:off x="6143636" y="5786454"/>
            <a:ext cx="1285884"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rot="5400000">
            <a:off x="5644364" y="5785660"/>
            <a:ext cx="1285884"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68 Conector recto"/>
          <p:cNvCxnSpPr/>
          <p:nvPr/>
        </p:nvCxnSpPr>
        <p:spPr>
          <a:xfrm rot="5400000">
            <a:off x="5144298" y="5785660"/>
            <a:ext cx="1285884"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69 Conector recto"/>
          <p:cNvCxnSpPr/>
          <p:nvPr/>
        </p:nvCxnSpPr>
        <p:spPr>
          <a:xfrm rot="5400000">
            <a:off x="4644232" y="5785660"/>
            <a:ext cx="1285884"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2" name="71 Elipse"/>
          <p:cNvSpPr/>
          <p:nvPr/>
        </p:nvSpPr>
        <p:spPr>
          <a:xfrm>
            <a:off x="5214942" y="5072074"/>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a:off x="5214942" y="5500702"/>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5214942" y="5929330"/>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5214942" y="6357958"/>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5715008" y="5072074"/>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a:off x="5715008" y="5500702"/>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a:off x="5715008" y="5929330"/>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a:off x="5715008" y="6357958"/>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a:off x="6215074" y="5072074"/>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6215074" y="5500702"/>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a:off x="6215074" y="5929330"/>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a:off x="6215074" y="6357958"/>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6715140" y="5072074"/>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6715140" y="5500702"/>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6715140" y="5929330"/>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a:off x="6715140" y="6357958"/>
            <a:ext cx="142876" cy="14287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p:cover dir="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14290"/>
            <a:ext cx="8229600" cy="1143000"/>
          </a:xfrm>
        </p:spPr>
        <p:txBody>
          <a:bodyPr/>
          <a:lstStyle/>
          <a:p>
            <a:r>
              <a:rPr lang="es-ES" b="1" dirty="0" smtClean="0"/>
              <a:t>Diferencia entre HUB y Switch</a:t>
            </a:r>
            <a:endParaRPr lang="es-ES" b="1" dirty="0"/>
          </a:p>
        </p:txBody>
      </p:sp>
      <p:pic>
        <p:nvPicPr>
          <p:cNvPr id="38914" name="Picture 2" descr="http://static.ddmcdn.com/gif/ethernet3.gif"/>
          <p:cNvPicPr>
            <a:picLocks noChangeAspect="1" noChangeArrowheads="1"/>
          </p:cNvPicPr>
          <p:nvPr/>
        </p:nvPicPr>
        <p:blipFill>
          <a:blip r:embed="rId2"/>
          <a:srcRect/>
          <a:stretch>
            <a:fillRect/>
          </a:stretch>
        </p:blipFill>
        <p:spPr bwMode="auto">
          <a:xfrm>
            <a:off x="1582884" y="1285860"/>
            <a:ext cx="6203826" cy="5357850"/>
          </a:xfrm>
          <a:prstGeom prst="rect">
            <a:avLst/>
          </a:prstGeom>
          <a:noFill/>
        </p:spPr>
      </p:pic>
    </p:spTree>
  </p:cSld>
  <p:clrMapOvr>
    <a:masterClrMapping/>
  </p:clrMapOvr>
  <p:transition spd="med">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consulintel.es/Imagenes/Lantronix/lms_diag.gif"/>
          <p:cNvPicPr>
            <a:picLocks noChangeAspect="1" noChangeArrowheads="1"/>
          </p:cNvPicPr>
          <p:nvPr/>
        </p:nvPicPr>
        <p:blipFill>
          <a:blip r:embed="rId2"/>
          <a:srcRect/>
          <a:stretch>
            <a:fillRect/>
          </a:stretch>
        </p:blipFill>
        <p:spPr bwMode="auto">
          <a:xfrm>
            <a:off x="285720" y="1142985"/>
            <a:ext cx="8581285" cy="5429288"/>
          </a:xfrm>
          <a:prstGeom prst="rect">
            <a:avLst/>
          </a:prstGeom>
          <a:noFill/>
        </p:spPr>
      </p:pic>
      <p:sp>
        <p:nvSpPr>
          <p:cNvPr id="5" name="4 Título"/>
          <p:cNvSpPr>
            <a:spLocks noGrp="1"/>
          </p:cNvSpPr>
          <p:nvPr>
            <p:ph type="title"/>
          </p:nvPr>
        </p:nvSpPr>
        <p:spPr>
          <a:xfrm>
            <a:off x="457200" y="142852"/>
            <a:ext cx="8229600" cy="1143000"/>
          </a:xfrm>
        </p:spPr>
        <p:txBody>
          <a:bodyPr>
            <a:normAutofit/>
          </a:bodyPr>
          <a:lstStyle/>
          <a:p>
            <a:r>
              <a:rPr lang="es-ES" sz="3600" b="1" dirty="0" smtClean="0"/>
              <a:t>Ejemplo de Switched Ethernet</a:t>
            </a:r>
            <a:endParaRPr lang="es-ES" sz="3600" b="1" dirty="0"/>
          </a:p>
        </p:txBody>
      </p:sp>
    </p:spTree>
  </p:cSld>
  <p:clrMapOvr>
    <a:masterClrMapping/>
  </p:clrMapOvr>
  <p:transition spd="med">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n-US" b="1" dirty="0" smtClean="0"/>
              <a:t>Fast</a:t>
            </a:r>
            <a:r>
              <a:rPr lang="es-ES" b="1" dirty="0" smtClean="0"/>
              <a:t> Ethernet</a:t>
            </a:r>
            <a:endParaRPr lang="es-ES" b="1" dirty="0"/>
          </a:p>
        </p:txBody>
      </p:sp>
      <p:sp>
        <p:nvSpPr>
          <p:cNvPr id="3" name="2 Marcador de contenido"/>
          <p:cNvSpPr>
            <a:spLocks noGrp="1"/>
          </p:cNvSpPr>
          <p:nvPr>
            <p:ph idx="1"/>
          </p:nvPr>
        </p:nvSpPr>
        <p:spPr/>
        <p:txBody>
          <a:bodyPr/>
          <a:lstStyle/>
          <a:p>
            <a:pPr marL="0" indent="0">
              <a:buNone/>
            </a:pPr>
            <a:r>
              <a:rPr lang="es-ES" dirty="0" smtClean="0"/>
              <a:t>A medida que avanzó Ethernet, la velocidad de 10Mbps comenzó a hacerse insuficiente para las redes que se creaban. Muchas veces se conectaban varias conexiones de 10Mbps en una misma red mediante HUB’s, Switches y Repetidores.</a:t>
            </a:r>
          </a:p>
          <a:p>
            <a:pPr marL="0" indent="0">
              <a:buNone/>
            </a:pPr>
            <a:r>
              <a:rPr lang="es-ES" dirty="0" smtClean="0"/>
              <a:t>Por ello, en 1992 la IEEE se reunió para hablar acerca de mejorar la velocidad de Ethernet.</a:t>
            </a:r>
            <a:endParaRPr lang="es-ES" dirty="0"/>
          </a:p>
        </p:txBody>
      </p:sp>
    </p:spTree>
  </p:cSld>
  <p:clrMapOvr>
    <a:masterClrMapping/>
  </p:clrMapOvr>
  <p:transition spd="med">
    <p:randomBar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err="1" smtClean="0"/>
              <a:t>Fast</a:t>
            </a:r>
            <a:r>
              <a:rPr lang="es-ES" b="1" dirty="0" smtClean="0"/>
              <a:t> Ethernet</a:t>
            </a:r>
            <a:endParaRPr lang="es-ES" b="1" dirty="0"/>
          </a:p>
        </p:txBody>
      </p:sp>
      <p:sp>
        <p:nvSpPr>
          <p:cNvPr id="3" name="2 Marcador de contenido"/>
          <p:cNvSpPr>
            <a:spLocks noGrp="1"/>
          </p:cNvSpPr>
          <p:nvPr>
            <p:ph idx="1"/>
          </p:nvPr>
        </p:nvSpPr>
        <p:spPr/>
        <p:txBody>
          <a:bodyPr>
            <a:normAutofit/>
          </a:bodyPr>
          <a:lstStyle/>
          <a:p>
            <a:pPr marL="0" indent="0">
              <a:buNone/>
            </a:pPr>
            <a:r>
              <a:rPr lang="es-ES" sz="3800" dirty="0" smtClean="0"/>
              <a:t>La nueva red seria compatible con las LAN ya existentes, solo que seria mas rápida. Así nace la 802.3u o </a:t>
            </a:r>
            <a:r>
              <a:rPr lang="en-US" sz="3800" dirty="0" smtClean="0"/>
              <a:t>Fast</a:t>
            </a:r>
            <a:r>
              <a:rPr lang="es-ES" sz="3800" dirty="0" smtClean="0"/>
              <a:t> Ethernet (Ethernet de Alta Velocidad). Técnicamente no era un estándar nuevo, sino una actualización a la 802.3 ya existente, por es llamada de esta forma.</a:t>
            </a:r>
            <a:endParaRPr lang="es-ES" sz="3800" dirty="0"/>
          </a:p>
        </p:txBody>
      </p:sp>
    </p:spTree>
  </p:cSld>
  <p:clrMapOvr>
    <a:masterClrMapping/>
  </p:clrMapOvr>
  <p:transition spd="med">
    <p:diamon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err="1" smtClean="0"/>
              <a:t>Fast</a:t>
            </a:r>
            <a:r>
              <a:rPr lang="es-ES" b="1" dirty="0" smtClean="0"/>
              <a:t> Ethernet</a:t>
            </a:r>
            <a:endParaRPr lang="es-ES" b="1" dirty="0"/>
          </a:p>
        </p:txBody>
      </p:sp>
      <p:sp>
        <p:nvSpPr>
          <p:cNvPr id="3" name="2 Marcador de contenido"/>
          <p:cNvSpPr>
            <a:spLocks noGrp="1"/>
          </p:cNvSpPr>
          <p:nvPr>
            <p:ph idx="1"/>
          </p:nvPr>
        </p:nvSpPr>
        <p:spPr>
          <a:xfrm>
            <a:off x="500034" y="1428736"/>
            <a:ext cx="8229600" cy="4525963"/>
          </a:xfrm>
        </p:spPr>
        <p:txBody>
          <a:bodyPr/>
          <a:lstStyle/>
          <a:p>
            <a:pPr marL="0" indent="0">
              <a:buNone/>
            </a:pPr>
            <a:r>
              <a:rPr lang="es-ES" dirty="0" smtClean="0"/>
              <a:t>La idea era simple: reducir el Bit Time de 100 nanosegundos a 10 nanosegundos. El problema principal se centraba en el tipo de cable a utilizar.</a:t>
            </a:r>
            <a:endParaRPr lang="es-ES" dirty="0"/>
          </a:p>
        </p:txBody>
      </p:sp>
      <p:pic>
        <p:nvPicPr>
          <p:cNvPr id="44034" name="Picture 2" descr="http://www.can-cia.org/uploads/pics/nominalbittime.gif"/>
          <p:cNvPicPr>
            <a:picLocks noChangeAspect="1" noChangeArrowheads="1"/>
          </p:cNvPicPr>
          <p:nvPr/>
        </p:nvPicPr>
        <p:blipFill>
          <a:blip r:embed="rId2"/>
          <a:srcRect/>
          <a:stretch>
            <a:fillRect/>
          </a:stretch>
        </p:blipFill>
        <p:spPr bwMode="auto">
          <a:xfrm>
            <a:off x="1857356" y="3357562"/>
            <a:ext cx="5857916" cy="3336788"/>
          </a:xfrm>
          <a:prstGeom prst="rect">
            <a:avLst/>
          </a:prstGeom>
          <a:noFill/>
        </p:spPr>
      </p:pic>
    </p:spTree>
  </p:cSld>
  <p:clrMapOvr>
    <a:masterClrMapping/>
  </p:clrMapOvr>
  <p:transition spd="med">
    <p:blinds/>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500042"/>
            <a:ext cx="8229600" cy="2543179"/>
          </a:xfrm>
        </p:spPr>
        <p:txBody>
          <a:bodyPr>
            <a:normAutofit fontScale="92500"/>
          </a:bodyPr>
          <a:lstStyle/>
          <a:p>
            <a:pPr>
              <a:buFont typeface="Wingdings" pitchFamily="2" charset="2"/>
              <a:buChar char="ü"/>
            </a:pPr>
            <a:r>
              <a:rPr lang="es-ES" dirty="0" smtClean="0"/>
              <a:t>Los Categoría 3 tienen dificultades para manejar 100Mbps a distancias de 100mts.</a:t>
            </a:r>
          </a:p>
          <a:p>
            <a:pPr>
              <a:buFont typeface="Wingdings" pitchFamily="2" charset="2"/>
              <a:buChar char="ü"/>
            </a:pPr>
            <a:r>
              <a:rPr lang="es-ES" dirty="0" smtClean="0"/>
              <a:t>Los Categoría 5 y la Fibra Óptica pueden manejar estas velocidades sin problemas (la Fibra Óptica puede hacerlo a mas distancia inclusive)</a:t>
            </a:r>
            <a:endParaRPr lang="es-ES" dirty="0"/>
          </a:p>
        </p:txBody>
      </p:sp>
      <p:pic>
        <p:nvPicPr>
          <p:cNvPr id="45058" name="Picture 2" descr="http://1.bp.blogspot.com/-9DNvF3WQvn4/UDK38dMmZfI/AAAAAAAAACc/8roOuB92IfE/s1600/rmjyyjy.jpg"/>
          <p:cNvPicPr>
            <a:picLocks noChangeAspect="1" noChangeArrowheads="1"/>
          </p:cNvPicPr>
          <p:nvPr/>
        </p:nvPicPr>
        <p:blipFill>
          <a:blip r:embed="rId2"/>
          <a:srcRect/>
          <a:stretch>
            <a:fillRect/>
          </a:stretch>
        </p:blipFill>
        <p:spPr bwMode="auto">
          <a:xfrm>
            <a:off x="1217987" y="3000372"/>
            <a:ext cx="6854475" cy="3515086"/>
          </a:xfrm>
          <a:prstGeom prst="rect">
            <a:avLst/>
          </a:prstGeom>
          <a:noFill/>
        </p:spPr>
      </p:pic>
    </p:spTree>
  </p:cSld>
  <p:clrMapOvr>
    <a:masterClrMapping/>
  </p:clrMapOvr>
  <p:transition spd="med">
    <p:pull dir="l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err="1" smtClean="0"/>
              <a:t>Fast</a:t>
            </a:r>
            <a:r>
              <a:rPr lang="es-ES" b="1" dirty="0" smtClean="0"/>
              <a:t> Ethernet</a:t>
            </a:r>
            <a:endParaRPr lang="es-ES" b="1" dirty="0"/>
          </a:p>
        </p:txBody>
      </p:sp>
      <p:sp>
        <p:nvSpPr>
          <p:cNvPr id="3" name="2 Marcador de contenido"/>
          <p:cNvSpPr>
            <a:spLocks noGrp="1"/>
          </p:cNvSpPr>
          <p:nvPr>
            <p:ph sz="half" idx="1"/>
          </p:nvPr>
        </p:nvSpPr>
        <p:spPr>
          <a:xfrm>
            <a:off x="457200" y="1600200"/>
            <a:ext cx="7972452" cy="4525963"/>
          </a:xfrm>
        </p:spPr>
        <p:txBody>
          <a:bodyPr/>
          <a:lstStyle/>
          <a:p>
            <a:pPr marL="0" indent="0">
              <a:buNone/>
            </a:pPr>
            <a:r>
              <a:rPr lang="es-ES" dirty="0" smtClean="0"/>
              <a:t>Por ello se comprometieron a con las 3 posibilidades, y crearon 3 esquemas diferentes.</a:t>
            </a:r>
            <a:endParaRPr lang="es-ES" dirty="0"/>
          </a:p>
        </p:txBody>
      </p:sp>
      <p:graphicFrame>
        <p:nvGraphicFramePr>
          <p:cNvPr id="5" name="4 Marcador de contenido"/>
          <p:cNvGraphicFramePr>
            <a:graphicFrameLocks noGrp="1"/>
          </p:cNvGraphicFramePr>
          <p:nvPr>
            <p:ph sz="half" idx="2"/>
          </p:nvPr>
        </p:nvGraphicFramePr>
        <p:xfrm>
          <a:off x="428597" y="3286124"/>
          <a:ext cx="8072468" cy="2686056"/>
        </p:xfrm>
        <a:graphic>
          <a:graphicData uri="http://schemas.openxmlformats.org/drawingml/2006/table">
            <a:tbl>
              <a:tblPr firstRow="1" bandRow="1">
                <a:effectLst>
                  <a:reflection blurRad="6350" stA="50000" endA="300" endPos="38500" dist="50800" dir="5400000" sy="-100000" algn="bl" rotWithShape="0"/>
                </a:effectLst>
                <a:tableStyleId>{5C22544A-7EE6-4342-B048-85BDC9FD1C3A}</a:tableStyleId>
              </a:tblPr>
              <a:tblGrid>
                <a:gridCol w="2018117"/>
                <a:gridCol w="2018117"/>
                <a:gridCol w="2018117"/>
                <a:gridCol w="2018117"/>
              </a:tblGrid>
              <a:tr h="370840">
                <a:tc>
                  <a:txBody>
                    <a:bodyPr/>
                    <a:lstStyle/>
                    <a:p>
                      <a:pPr algn="ctr"/>
                      <a:r>
                        <a:rPr lang="es-ES" dirty="0" smtClean="0"/>
                        <a:t>NOMBRE</a:t>
                      </a:r>
                      <a:endParaRPr lang="es-ES" dirty="0"/>
                    </a:p>
                  </a:txBody>
                  <a:tcPr anchor="ctr">
                    <a:cell3D prstMaterial="dkEdge">
                      <a:bevel prst="coolSlant"/>
                      <a:lightRig rig="flood" dir="t"/>
                    </a:cell3D>
                    <a:solidFill>
                      <a:schemeClr val="tx1">
                        <a:lumMod val="75000"/>
                        <a:lumOff val="25000"/>
                      </a:schemeClr>
                    </a:solidFill>
                  </a:tcPr>
                </a:tc>
                <a:tc>
                  <a:txBody>
                    <a:bodyPr/>
                    <a:lstStyle/>
                    <a:p>
                      <a:pPr algn="ctr"/>
                      <a:r>
                        <a:rPr lang="es-ES" dirty="0" smtClean="0"/>
                        <a:t>CABLE</a:t>
                      </a:r>
                      <a:endParaRPr lang="es-ES" dirty="0"/>
                    </a:p>
                  </a:txBody>
                  <a:tcPr anchor="ctr">
                    <a:cell3D prstMaterial="dkEdge">
                      <a:bevel prst="coolSlant"/>
                      <a:lightRig rig="flood" dir="t"/>
                    </a:cell3D>
                    <a:solidFill>
                      <a:schemeClr val="tx1">
                        <a:lumMod val="75000"/>
                        <a:lumOff val="25000"/>
                      </a:schemeClr>
                    </a:solidFill>
                  </a:tcPr>
                </a:tc>
                <a:tc>
                  <a:txBody>
                    <a:bodyPr/>
                    <a:lstStyle/>
                    <a:p>
                      <a:pPr algn="ctr"/>
                      <a:r>
                        <a:rPr lang="es-ES" dirty="0" smtClean="0"/>
                        <a:t>SEGMENTO</a:t>
                      </a:r>
                      <a:r>
                        <a:rPr lang="es-ES" baseline="0" dirty="0" smtClean="0"/>
                        <a:t> MAX.</a:t>
                      </a:r>
                      <a:endParaRPr lang="es-ES" dirty="0"/>
                    </a:p>
                  </a:txBody>
                  <a:tcPr anchor="ctr">
                    <a:cell3D prstMaterial="dkEdge">
                      <a:bevel prst="coolSlant"/>
                      <a:lightRig rig="flood" dir="t"/>
                    </a:cell3D>
                    <a:solidFill>
                      <a:schemeClr val="tx1">
                        <a:lumMod val="75000"/>
                        <a:lumOff val="25000"/>
                      </a:schemeClr>
                    </a:solidFill>
                  </a:tcPr>
                </a:tc>
                <a:tc>
                  <a:txBody>
                    <a:bodyPr/>
                    <a:lstStyle/>
                    <a:p>
                      <a:pPr algn="ctr"/>
                      <a:r>
                        <a:rPr lang="es-ES" dirty="0" smtClean="0"/>
                        <a:t>VENTAJAS</a:t>
                      </a:r>
                      <a:endParaRPr lang="es-ES" dirty="0"/>
                    </a:p>
                  </a:txBody>
                  <a:tcPr anchor="ctr">
                    <a:cell3D prstMaterial="dkEdge">
                      <a:bevel prst="coolSlant"/>
                      <a:lightRig rig="flood" dir="t"/>
                    </a:cell3D>
                    <a:solidFill>
                      <a:schemeClr val="tx1">
                        <a:lumMod val="75000"/>
                        <a:lumOff val="25000"/>
                      </a:schemeClr>
                    </a:solidFill>
                  </a:tcPr>
                </a:tc>
              </a:tr>
              <a:tr h="486416">
                <a:tc>
                  <a:txBody>
                    <a:bodyPr/>
                    <a:lstStyle/>
                    <a:p>
                      <a:pPr algn="ctr"/>
                      <a:r>
                        <a:rPr lang="es-ES" dirty="0" smtClean="0"/>
                        <a:t>100Base-T4</a:t>
                      </a:r>
                      <a:endParaRPr lang="es-ES" dirty="0"/>
                    </a:p>
                  </a:txBody>
                  <a:tcPr anchor="ctr">
                    <a:cell3D prstMaterial="dkEdge">
                      <a:bevel prst="coolSlant"/>
                      <a:lightRig rig="flood" dir="t"/>
                    </a:cell3D>
                    <a:solidFill>
                      <a:schemeClr val="tx1">
                        <a:lumMod val="50000"/>
                        <a:lumOff val="50000"/>
                      </a:schemeClr>
                    </a:solidFill>
                  </a:tcPr>
                </a:tc>
                <a:tc>
                  <a:txBody>
                    <a:bodyPr/>
                    <a:lstStyle/>
                    <a:p>
                      <a:pPr algn="ctr"/>
                      <a:r>
                        <a:rPr lang="es-ES" dirty="0" smtClean="0"/>
                        <a:t>Par</a:t>
                      </a:r>
                      <a:r>
                        <a:rPr lang="es-ES" baseline="0" dirty="0" smtClean="0"/>
                        <a:t> Trenzado</a:t>
                      </a:r>
                      <a:endParaRPr lang="es-ES" dirty="0"/>
                    </a:p>
                  </a:txBody>
                  <a:tcPr anchor="ctr">
                    <a:cell3D prstMaterial="dkEdge">
                      <a:bevel prst="coolSlant"/>
                      <a:lightRig rig="flood" dir="t"/>
                    </a:cell3D>
                    <a:solidFill>
                      <a:schemeClr val="tx1">
                        <a:lumMod val="50000"/>
                        <a:lumOff val="50000"/>
                      </a:schemeClr>
                    </a:solidFill>
                  </a:tcPr>
                </a:tc>
                <a:tc>
                  <a:txBody>
                    <a:bodyPr/>
                    <a:lstStyle/>
                    <a:p>
                      <a:pPr algn="ctr"/>
                      <a:r>
                        <a:rPr lang="es-ES" dirty="0" smtClean="0"/>
                        <a:t>100m</a:t>
                      </a:r>
                      <a:endParaRPr lang="es-ES" dirty="0"/>
                    </a:p>
                  </a:txBody>
                  <a:tcPr anchor="ctr">
                    <a:cell3D prstMaterial="dkEdge">
                      <a:bevel prst="coolSlant"/>
                      <a:lightRig rig="flood" dir="t"/>
                    </a:cell3D>
                    <a:solidFill>
                      <a:schemeClr val="tx1">
                        <a:lumMod val="50000"/>
                        <a:lumOff val="50000"/>
                      </a:schemeClr>
                    </a:solidFill>
                  </a:tcPr>
                </a:tc>
                <a:tc>
                  <a:txBody>
                    <a:bodyPr/>
                    <a:lstStyle/>
                    <a:p>
                      <a:pPr algn="ctr"/>
                      <a:r>
                        <a:rPr lang="es-ES" dirty="0" smtClean="0"/>
                        <a:t>UTP</a:t>
                      </a:r>
                      <a:r>
                        <a:rPr lang="es-ES" baseline="0" dirty="0" smtClean="0"/>
                        <a:t> Categoría 3</a:t>
                      </a:r>
                      <a:endParaRPr lang="es-ES" dirty="0"/>
                    </a:p>
                  </a:txBody>
                  <a:tcPr anchor="ctr">
                    <a:cell3D prstMaterial="dkEdge">
                      <a:bevel prst="coolSlant"/>
                      <a:lightRig rig="flood" dir="t"/>
                    </a:cell3D>
                    <a:solidFill>
                      <a:schemeClr val="tx1">
                        <a:lumMod val="50000"/>
                        <a:lumOff val="50000"/>
                      </a:schemeClr>
                    </a:solidFill>
                  </a:tcPr>
                </a:tc>
              </a:tr>
              <a:tr h="914400">
                <a:tc>
                  <a:txBody>
                    <a:bodyPr/>
                    <a:lstStyle/>
                    <a:p>
                      <a:pPr algn="ctr"/>
                      <a:r>
                        <a:rPr lang="es-ES" dirty="0" smtClean="0"/>
                        <a:t>100Base-TX</a:t>
                      </a:r>
                      <a:endParaRPr lang="es-ES" dirty="0"/>
                    </a:p>
                  </a:txBody>
                  <a:tcPr anchor="ctr">
                    <a:cell3D prstMaterial="dkEdge">
                      <a:bevel prst="coolSlant"/>
                      <a:lightRig rig="flood" dir="t"/>
                    </a:cell3D>
                    <a:solidFill>
                      <a:schemeClr val="tx1">
                        <a:lumMod val="50000"/>
                        <a:lumOff val="50000"/>
                      </a:schemeClr>
                    </a:solidFill>
                  </a:tcPr>
                </a:tc>
                <a:tc>
                  <a:txBody>
                    <a:bodyPr/>
                    <a:lstStyle/>
                    <a:p>
                      <a:pPr algn="ctr"/>
                      <a:r>
                        <a:rPr lang="es-ES" dirty="0" smtClean="0"/>
                        <a:t>Par Trenzado</a:t>
                      </a:r>
                      <a:endParaRPr lang="es-ES" dirty="0"/>
                    </a:p>
                  </a:txBody>
                  <a:tcPr anchor="ctr">
                    <a:cell3D prstMaterial="dkEdge">
                      <a:bevel prst="coolSlant"/>
                      <a:lightRig rig="flood" dir="t"/>
                    </a:cell3D>
                    <a:solidFill>
                      <a:schemeClr val="tx1">
                        <a:lumMod val="50000"/>
                        <a:lumOff val="50000"/>
                      </a:schemeClr>
                    </a:solidFill>
                  </a:tcPr>
                </a:tc>
                <a:tc>
                  <a:txBody>
                    <a:bodyPr/>
                    <a:lstStyle/>
                    <a:p>
                      <a:pPr algn="ctr"/>
                      <a:r>
                        <a:rPr lang="es-ES" dirty="0" smtClean="0"/>
                        <a:t>100m</a:t>
                      </a:r>
                      <a:endParaRPr lang="es-ES" dirty="0"/>
                    </a:p>
                  </a:txBody>
                  <a:tcPr anchor="ctr">
                    <a:cell3D prstMaterial="dkEdge">
                      <a:bevel prst="coolSlant"/>
                      <a:lightRig rig="flood" dir="t"/>
                    </a:cell3D>
                    <a:solidFill>
                      <a:schemeClr val="tx1">
                        <a:lumMod val="50000"/>
                        <a:lumOff val="50000"/>
                      </a:schemeClr>
                    </a:solidFill>
                  </a:tcPr>
                </a:tc>
                <a:tc>
                  <a:txBody>
                    <a:bodyPr/>
                    <a:lstStyle/>
                    <a:p>
                      <a:pPr algn="ctr"/>
                      <a:r>
                        <a:rPr lang="es-ES" dirty="0" smtClean="0"/>
                        <a:t>Full Dúplex – 100Mbps – UTP Categoría 5</a:t>
                      </a:r>
                      <a:endParaRPr lang="es-ES" dirty="0"/>
                    </a:p>
                  </a:txBody>
                  <a:tcPr anchor="ctr">
                    <a:cell3D prstMaterial="dkEdge">
                      <a:bevel prst="coolSlant"/>
                      <a:lightRig rig="flood" dir="t"/>
                    </a:cell3D>
                    <a:solidFill>
                      <a:schemeClr val="tx1">
                        <a:lumMod val="50000"/>
                        <a:lumOff val="50000"/>
                      </a:schemeClr>
                    </a:solidFill>
                  </a:tcPr>
                </a:tc>
              </a:tr>
              <a:tr h="914400">
                <a:tc>
                  <a:txBody>
                    <a:bodyPr/>
                    <a:lstStyle/>
                    <a:p>
                      <a:pPr algn="ctr"/>
                      <a:r>
                        <a:rPr lang="es-ES" dirty="0" smtClean="0"/>
                        <a:t>100Base-FX</a:t>
                      </a:r>
                      <a:endParaRPr lang="es-ES" dirty="0"/>
                    </a:p>
                  </a:txBody>
                  <a:tcPr anchor="ctr">
                    <a:cell3D prstMaterial="dkEdge">
                      <a:bevel prst="coolSlant"/>
                      <a:lightRig rig="flood" dir="t"/>
                    </a:cell3D>
                    <a:solidFill>
                      <a:schemeClr val="tx1">
                        <a:lumMod val="50000"/>
                        <a:lumOff val="50000"/>
                      </a:schemeClr>
                    </a:solidFill>
                  </a:tcPr>
                </a:tc>
                <a:tc>
                  <a:txBody>
                    <a:bodyPr/>
                    <a:lstStyle/>
                    <a:p>
                      <a:pPr algn="ctr"/>
                      <a:r>
                        <a:rPr lang="es-ES" dirty="0" smtClean="0"/>
                        <a:t>Fibra Óptica</a:t>
                      </a:r>
                      <a:endParaRPr lang="es-ES" dirty="0"/>
                    </a:p>
                  </a:txBody>
                  <a:tcPr anchor="ctr">
                    <a:cell3D prstMaterial="dkEdge">
                      <a:bevel prst="coolSlant"/>
                      <a:lightRig rig="flood" dir="t"/>
                    </a:cell3D>
                    <a:solidFill>
                      <a:schemeClr val="tx1">
                        <a:lumMod val="50000"/>
                        <a:lumOff val="50000"/>
                      </a:schemeClr>
                    </a:solidFill>
                  </a:tcPr>
                </a:tc>
                <a:tc>
                  <a:txBody>
                    <a:bodyPr/>
                    <a:lstStyle/>
                    <a:p>
                      <a:pPr algn="ctr"/>
                      <a:r>
                        <a:rPr lang="es-ES" dirty="0" smtClean="0"/>
                        <a:t>2000m</a:t>
                      </a:r>
                      <a:endParaRPr lang="es-ES" dirty="0"/>
                    </a:p>
                  </a:txBody>
                  <a:tcPr anchor="ctr">
                    <a:cell3D prstMaterial="dkEdge">
                      <a:bevel prst="coolSlant"/>
                      <a:lightRig rig="flood" dir="t"/>
                    </a:cell3D>
                    <a:solidFill>
                      <a:schemeClr val="tx1">
                        <a:lumMod val="50000"/>
                        <a:lumOff val="50000"/>
                      </a:schemeClr>
                    </a:solidFill>
                  </a:tcPr>
                </a:tc>
                <a:tc>
                  <a:txBody>
                    <a:bodyPr/>
                    <a:lstStyle/>
                    <a:p>
                      <a:pPr algn="ctr"/>
                      <a:r>
                        <a:rPr lang="es-ES" dirty="0" smtClean="0"/>
                        <a:t>Full Dúplex – 100Mbps – Largas Distancias</a:t>
                      </a:r>
                      <a:endParaRPr lang="es-ES" dirty="0"/>
                    </a:p>
                  </a:txBody>
                  <a:tcPr anchor="ctr">
                    <a:cell3D prstMaterial="dkEdge">
                      <a:bevel prst="coolSlant"/>
                      <a:lightRig rig="flood" dir="t"/>
                    </a:cell3D>
                    <a:solidFill>
                      <a:schemeClr val="tx1">
                        <a:lumMod val="50000"/>
                        <a:lumOff val="50000"/>
                      </a:schemeClr>
                    </a:solidFill>
                  </a:tcPr>
                </a:tc>
              </a:tr>
            </a:tbl>
          </a:graphicData>
        </a:graphic>
      </p:graphicFrame>
    </p:spTree>
  </p:cSld>
  <p:clrMapOvr>
    <a:masterClrMapping/>
  </p:clrMapOvr>
  <p:transition spd="med">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es-ES" b="1" dirty="0" err="1" smtClean="0"/>
              <a:t>Fast</a:t>
            </a:r>
            <a:r>
              <a:rPr lang="es-ES" b="1" dirty="0" smtClean="0"/>
              <a:t> Ethernet</a:t>
            </a:r>
            <a:endParaRPr lang="es-ES" b="1" dirty="0"/>
          </a:p>
        </p:txBody>
      </p:sp>
      <p:sp>
        <p:nvSpPr>
          <p:cNvPr id="6" name="5 Marcador de contenido"/>
          <p:cNvSpPr>
            <a:spLocks noGrp="1"/>
          </p:cNvSpPr>
          <p:nvPr>
            <p:ph idx="1"/>
          </p:nvPr>
        </p:nvSpPr>
        <p:spPr/>
        <p:txBody>
          <a:bodyPr/>
          <a:lstStyle/>
          <a:p>
            <a:pPr marL="0" indent="0">
              <a:buNone/>
            </a:pPr>
            <a:r>
              <a:rPr lang="es-ES" dirty="0" err="1" smtClean="0"/>
              <a:t>Fast</a:t>
            </a:r>
            <a:r>
              <a:rPr lang="es-ES" dirty="0" smtClean="0"/>
              <a:t> Ethernet permite, además, la conexión entre Switches y HUB’s, utilizando la configuración necesaria para mantener la relación de Velocidad/Distancia. Los Switches actualmente pueden funcionar con un </a:t>
            </a:r>
            <a:r>
              <a:rPr lang="es-ES" dirty="0" err="1" smtClean="0"/>
              <a:t>mix</a:t>
            </a:r>
            <a:r>
              <a:rPr lang="es-ES" dirty="0" smtClean="0"/>
              <a:t> de velocidades entre 10Mbps y 100Mbps, permitiendo negociar la velocidad y el Dúplex entre el Switch y el equipo.</a:t>
            </a:r>
            <a:endParaRPr lang="es-ES" dirty="0"/>
          </a:p>
        </p:txBody>
      </p:sp>
    </p:spTree>
  </p:cSld>
  <p:clrMapOvr>
    <a:masterClrMapping/>
  </p:clrMapOvr>
  <p:transition spd="med">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err="1" smtClean="0"/>
              <a:t>Gigabit</a:t>
            </a:r>
            <a:r>
              <a:rPr lang="es-ES" b="1" dirty="0" smtClean="0"/>
              <a:t> Ethernet</a:t>
            </a:r>
            <a:endParaRPr lang="es-ES" b="1" dirty="0"/>
          </a:p>
        </p:txBody>
      </p:sp>
      <p:sp>
        <p:nvSpPr>
          <p:cNvPr id="3" name="2 Marcador de contenido"/>
          <p:cNvSpPr>
            <a:spLocks noGrp="1"/>
          </p:cNvSpPr>
          <p:nvPr>
            <p:ph idx="1"/>
          </p:nvPr>
        </p:nvSpPr>
        <p:spPr>
          <a:xfrm>
            <a:off x="457200" y="1285860"/>
            <a:ext cx="8229600" cy="2000264"/>
          </a:xfrm>
        </p:spPr>
        <p:txBody>
          <a:bodyPr>
            <a:normAutofit fontScale="92500" lnSpcReduction="20000"/>
          </a:bodyPr>
          <a:lstStyle/>
          <a:p>
            <a:pPr marL="0" indent="0">
              <a:buNone/>
              <a:tabLst>
                <a:tab pos="0" algn="l"/>
              </a:tabLst>
            </a:pPr>
            <a:r>
              <a:rPr lang="es-ES" dirty="0" smtClean="0"/>
              <a:t>El estándar </a:t>
            </a:r>
            <a:r>
              <a:rPr lang="es-ES" dirty="0" err="1" smtClean="0"/>
              <a:t>Gigabit</a:t>
            </a:r>
            <a:r>
              <a:rPr lang="es-ES" dirty="0" smtClean="0"/>
              <a:t> Ethernet es compatible completamente con las instalaciones existentes de redes Ethernet. Reteniendo el mismo método de acceso CSMA/CD, soportará modos de operaciones como Full-Dúplex y </a:t>
            </a:r>
            <a:r>
              <a:rPr lang="en-US" dirty="0" smtClean="0"/>
              <a:t>Half</a:t>
            </a:r>
            <a:r>
              <a:rPr lang="es-ES" dirty="0" smtClean="0"/>
              <a:t>-Dúplex.</a:t>
            </a:r>
          </a:p>
          <a:p>
            <a:pPr>
              <a:buNone/>
            </a:pPr>
            <a:endParaRPr lang="es-ES" dirty="0"/>
          </a:p>
        </p:txBody>
      </p:sp>
      <p:pic>
        <p:nvPicPr>
          <p:cNvPr id="53250" name="Picture 2" descr="http://www.atekcommunications.com/wbandDeploying_GbE.jpeg"/>
          <p:cNvPicPr>
            <a:picLocks noChangeAspect="1" noChangeArrowheads="1"/>
          </p:cNvPicPr>
          <p:nvPr/>
        </p:nvPicPr>
        <p:blipFill>
          <a:blip r:embed="rId2"/>
          <a:srcRect/>
          <a:stretch>
            <a:fillRect/>
          </a:stretch>
        </p:blipFill>
        <p:spPr bwMode="auto">
          <a:xfrm>
            <a:off x="1000100" y="3214686"/>
            <a:ext cx="7000924" cy="3500463"/>
          </a:xfrm>
          <a:prstGeom prst="rect">
            <a:avLst/>
          </a:prstGeom>
          <a:noFill/>
        </p:spPr>
      </p:pic>
    </p:spTree>
  </p:cSld>
  <p:clrMapOvr>
    <a:masterClrMapping/>
  </p:clrMapOvr>
  <p:transition spd="med">
    <p:randomBa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b="1" dirty="0" smtClean="0"/>
              <a:t>Capa Física: 1000Base-X</a:t>
            </a:r>
            <a:endParaRPr lang="es-ES" b="1" dirty="0"/>
          </a:p>
        </p:txBody>
      </p:sp>
      <p:sp>
        <p:nvSpPr>
          <p:cNvPr id="3" name="2 Marcador de contenido"/>
          <p:cNvSpPr>
            <a:spLocks noGrp="1"/>
          </p:cNvSpPr>
          <p:nvPr>
            <p:ph idx="1"/>
          </p:nvPr>
        </p:nvSpPr>
        <p:spPr/>
        <p:txBody>
          <a:bodyPr>
            <a:normAutofit fontScale="85000" lnSpcReduction="20000"/>
          </a:bodyPr>
          <a:lstStyle/>
          <a:p>
            <a:pPr marL="0" indent="0">
              <a:buNone/>
            </a:pPr>
            <a:r>
              <a:rPr lang="es-ES" dirty="0" smtClean="0"/>
              <a:t>En el estándar 1000Base-X la capa física es el Canal de Fibra. El Canal de Fibra es una tecnología de interconexión entre Workstation, supercomputadoras, dispositivos de almacenamiento de información y periféricos.</a:t>
            </a:r>
          </a:p>
          <a:p>
            <a:pPr marL="0" indent="0">
              <a:buNone/>
            </a:pPr>
            <a:r>
              <a:rPr lang="es-ES" dirty="0" smtClean="0"/>
              <a:t>Hay 3 tipos de medios de trasmisión que son incluidos en el estándar 1000Base-X:</a:t>
            </a:r>
          </a:p>
          <a:p>
            <a:r>
              <a:rPr lang="es-ES" dirty="0" smtClean="0"/>
              <a:t>1000Base-SX: usa una fibra </a:t>
            </a:r>
            <a:r>
              <a:rPr lang="es-ES" dirty="0" err="1" smtClean="0"/>
              <a:t>multi</a:t>
            </a:r>
            <a:r>
              <a:rPr lang="es-ES" dirty="0" smtClean="0"/>
              <a:t>-modo, 850nm.</a:t>
            </a:r>
          </a:p>
          <a:p>
            <a:r>
              <a:rPr lang="es-ES" dirty="0" smtClean="0"/>
              <a:t>1000Base-LX: puede ser usada tanto mono-modo y </a:t>
            </a:r>
            <a:r>
              <a:rPr lang="es-ES" dirty="0" err="1" smtClean="0"/>
              <a:t>multi</a:t>
            </a:r>
            <a:r>
              <a:rPr lang="es-ES" dirty="0" smtClean="0"/>
              <a:t>-modo, 1300mn.</a:t>
            </a:r>
          </a:p>
          <a:p>
            <a:r>
              <a:rPr lang="es-ES" dirty="0" smtClean="0"/>
              <a:t>1000Base-CX: usa un cable par trenzado de cobre (STP).</a:t>
            </a:r>
          </a:p>
        </p:txBody>
      </p:sp>
    </p:spTree>
  </p:cSld>
  <p:clrMapOvr>
    <a:masterClrMapping/>
  </p:clrMapOvr>
  <p:transition spd="med">
    <p:wipe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b="1" dirty="0" smtClean="0"/>
              <a:t>Capa Física: 100Base-T</a:t>
            </a:r>
            <a:endParaRPr lang="es-ES" b="1" dirty="0"/>
          </a:p>
        </p:txBody>
      </p:sp>
      <p:sp>
        <p:nvSpPr>
          <p:cNvPr id="3" name="2 Marcador de contenido"/>
          <p:cNvSpPr>
            <a:spLocks noGrp="1"/>
          </p:cNvSpPr>
          <p:nvPr>
            <p:ph idx="1"/>
          </p:nvPr>
        </p:nvSpPr>
        <p:spPr/>
        <p:txBody>
          <a:bodyPr/>
          <a:lstStyle/>
          <a:p>
            <a:pPr marL="0" indent="0">
              <a:buNone/>
            </a:pPr>
            <a:r>
              <a:rPr lang="es-ES" dirty="0" smtClean="0"/>
              <a:t>El estándar 1000Base-T de </a:t>
            </a:r>
            <a:r>
              <a:rPr lang="es-ES" dirty="0" err="1" smtClean="0"/>
              <a:t>Gigabit</a:t>
            </a:r>
            <a:r>
              <a:rPr lang="es-ES" dirty="0" smtClean="0"/>
              <a:t> Ethernet emplea como medio de trasmisión un cable UTP, usando 4 pares de líneas de categoría 5 UTP.</a:t>
            </a:r>
          </a:p>
          <a:p>
            <a:pPr marL="0" indent="0">
              <a:buNone/>
            </a:pPr>
            <a:endParaRPr lang="es-ES" dirty="0"/>
          </a:p>
        </p:txBody>
      </p:sp>
      <p:pic>
        <p:nvPicPr>
          <p:cNvPr id="51202" name="Picture 2" descr="http://www.dgonzalez.net/papers/roc_es/stdwiring.png"/>
          <p:cNvPicPr>
            <a:picLocks noChangeAspect="1" noChangeArrowheads="1"/>
          </p:cNvPicPr>
          <p:nvPr/>
        </p:nvPicPr>
        <p:blipFill>
          <a:blip r:embed="rId2"/>
          <a:srcRect/>
          <a:stretch>
            <a:fillRect/>
          </a:stretch>
        </p:blipFill>
        <p:spPr bwMode="auto">
          <a:xfrm>
            <a:off x="1000100" y="3318007"/>
            <a:ext cx="7358114" cy="3325703"/>
          </a:xfrm>
          <a:prstGeom prst="rect">
            <a:avLst/>
          </a:prstGeom>
          <a:noFill/>
        </p:spPr>
      </p:pic>
    </p:spTree>
  </p:cSld>
  <p:clrMapOvr>
    <a:masterClrMapping/>
  </p:clrMapOvr>
  <p:transition spd="med">
    <p:checker dir="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t>MAC</a:t>
            </a:r>
            <a:endParaRPr lang="es-ES" b="1" dirty="0"/>
          </a:p>
        </p:txBody>
      </p:sp>
      <p:sp>
        <p:nvSpPr>
          <p:cNvPr id="3" name="2 Marcador de contenido"/>
          <p:cNvSpPr>
            <a:spLocks noGrp="1"/>
          </p:cNvSpPr>
          <p:nvPr>
            <p:ph idx="1"/>
          </p:nvPr>
        </p:nvSpPr>
        <p:spPr/>
        <p:txBody>
          <a:bodyPr/>
          <a:lstStyle/>
          <a:p>
            <a:pPr>
              <a:buFont typeface="Wingdings" pitchFamily="2" charset="2"/>
              <a:buChar char="v"/>
            </a:pPr>
            <a:r>
              <a:rPr lang="es-ES" dirty="0" smtClean="0"/>
              <a:t>La capa MAC de </a:t>
            </a:r>
            <a:r>
              <a:rPr lang="es-ES" dirty="0" err="1" smtClean="0"/>
              <a:t>Gigabit</a:t>
            </a:r>
            <a:r>
              <a:rPr lang="es-ES" dirty="0" smtClean="0"/>
              <a:t> Ethernet usa el mismo protocolo de Ethernet CSMA/CD. La máxima longitud del cable usado para interconectar las estaciones está limitado por el protocolo CSMA/CD. Si 2 estaciones detectan el medio desocupado y comienzan la trasmisión ocurrirá una colisión</a:t>
            </a:r>
            <a:endParaRPr lang="es-ES" dirty="0"/>
          </a:p>
        </p:txBody>
      </p:sp>
    </p:spTree>
  </p:cSld>
  <p:clrMapOvr>
    <a:masterClrMapping/>
  </p:clrMapOvr>
  <p:transition spd="med">
    <p:comb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b="1" dirty="0" err="1" smtClean="0"/>
              <a:t>Carrier</a:t>
            </a:r>
            <a:r>
              <a:rPr lang="es-ES" b="1" dirty="0" smtClean="0"/>
              <a:t> </a:t>
            </a:r>
            <a:r>
              <a:rPr lang="es-ES" b="1" dirty="0" err="1" smtClean="0"/>
              <a:t>Extension</a:t>
            </a:r>
            <a:endParaRPr lang="es-ES" b="1" dirty="0"/>
          </a:p>
        </p:txBody>
      </p:sp>
      <p:sp>
        <p:nvSpPr>
          <p:cNvPr id="3" name="2 Marcador de contenido"/>
          <p:cNvSpPr>
            <a:spLocks noGrp="1"/>
          </p:cNvSpPr>
          <p:nvPr>
            <p:ph idx="1"/>
          </p:nvPr>
        </p:nvSpPr>
        <p:spPr/>
        <p:txBody>
          <a:bodyPr>
            <a:normAutofit fontScale="92500" lnSpcReduction="20000"/>
          </a:bodyPr>
          <a:lstStyle/>
          <a:p>
            <a:pPr marL="0" indent="0">
              <a:buNone/>
            </a:pPr>
            <a:r>
              <a:rPr lang="es-ES" dirty="0" smtClean="0"/>
              <a:t>Para que el </a:t>
            </a:r>
            <a:r>
              <a:rPr lang="es-ES" dirty="0" err="1" smtClean="0"/>
              <a:t>carrier</a:t>
            </a:r>
            <a:r>
              <a:rPr lang="es-ES" dirty="0" smtClean="0"/>
              <a:t> sea extendido dentro de la trama, los símbolos de extensión de no-data son incluidos en la ventana de colisiones, que es, la trama entera extendida considerada por la colisión y caída. Sin embargo, la secuencia de chequeo en la trama (FCS, siglas en ingles) es calculada solamente en la trama original (sin los símbolos de extensión). Los símbolos de extensión son removidos antes que el FCS sea chequeado por el receptor. Por lo que la capa LLC (Control del Enlace Lógico) es ni siquiera avisado del </a:t>
            </a:r>
            <a:r>
              <a:rPr lang="es-ES" dirty="0" err="1" smtClean="0"/>
              <a:t>carrier</a:t>
            </a:r>
            <a:r>
              <a:rPr lang="es-ES" dirty="0" smtClean="0"/>
              <a:t> </a:t>
            </a:r>
            <a:r>
              <a:rPr lang="es-ES" dirty="0" err="1" smtClean="0"/>
              <a:t>extension</a:t>
            </a:r>
            <a:r>
              <a:rPr lang="es-ES" dirty="0" smtClean="0"/>
              <a:t>.</a:t>
            </a:r>
          </a:p>
          <a:p>
            <a:pPr>
              <a:buNone/>
            </a:pPr>
            <a:endParaRPr lang="es-ES" dirty="0"/>
          </a:p>
        </p:txBody>
      </p:sp>
    </p:spTree>
  </p:cSld>
  <p:clrMapOvr>
    <a:masterClrMapping/>
  </p:clrMapOvr>
  <p:transition spd="med">
    <p:wheel spokes="8"/>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928678"/>
            <a:ext cx="8229600" cy="1143000"/>
          </a:xfrm>
        </p:spPr>
        <p:txBody>
          <a:bodyPr>
            <a:normAutofit fontScale="90000"/>
          </a:bodyPr>
          <a:lstStyle/>
          <a:p>
            <a:r>
              <a:rPr lang="es-ES" sz="3100" dirty="0" smtClean="0"/>
              <a:t>En la siguiente gráfica se muestra el formato de la trama Ethernet cuando el </a:t>
            </a:r>
            <a:r>
              <a:rPr lang="es-ES" sz="3100" dirty="0" err="1" smtClean="0"/>
              <a:t>Carrier</a:t>
            </a:r>
            <a:r>
              <a:rPr lang="es-ES" sz="3100" dirty="0" smtClean="0"/>
              <a:t> </a:t>
            </a:r>
            <a:r>
              <a:rPr lang="es-ES" sz="3100" dirty="0" err="1" smtClean="0"/>
              <a:t>Extension</a:t>
            </a:r>
            <a:r>
              <a:rPr lang="es-ES" sz="3100" dirty="0" smtClean="0"/>
              <a:t> es usado.</a:t>
            </a:r>
            <a:r>
              <a:rPr lang="es-ES" dirty="0" smtClean="0"/>
              <a:t/>
            </a:r>
            <a:br>
              <a:rPr lang="es-ES" dirty="0" smtClean="0"/>
            </a:br>
            <a:endParaRPr lang="es-ES" dirty="0"/>
          </a:p>
        </p:txBody>
      </p:sp>
      <p:pic>
        <p:nvPicPr>
          <p:cNvPr id="46082" name="Picture 2"/>
          <p:cNvPicPr>
            <a:picLocks noChangeAspect="1" noChangeArrowheads="1"/>
          </p:cNvPicPr>
          <p:nvPr/>
        </p:nvPicPr>
        <p:blipFill>
          <a:blip r:embed="rId2"/>
          <a:srcRect/>
          <a:stretch>
            <a:fillRect/>
          </a:stretch>
        </p:blipFill>
        <p:spPr bwMode="auto">
          <a:xfrm>
            <a:off x="428596" y="2000240"/>
            <a:ext cx="8430796" cy="3214710"/>
          </a:xfrm>
          <a:prstGeom prst="rect">
            <a:avLst/>
          </a:prstGeom>
          <a:noFill/>
          <a:ln w="9525">
            <a:noFill/>
            <a:miter lim="800000"/>
            <a:headEnd/>
            <a:tailEnd/>
          </a:ln>
        </p:spPr>
      </p:pic>
    </p:spTree>
  </p:cSld>
  <p:clrMapOvr>
    <a:masterClrMapping/>
  </p:clrMapOvr>
  <p:transition spd="med">
    <p:cover dir="l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n-US" b="1" dirty="0" smtClean="0"/>
              <a:t>Frame Bursting</a:t>
            </a:r>
            <a:endParaRPr lang="en-US" b="1" dirty="0"/>
          </a:p>
        </p:txBody>
      </p:sp>
      <p:sp>
        <p:nvSpPr>
          <p:cNvPr id="3" name="2 Marcador de contenido"/>
          <p:cNvSpPr>
            <a:spLocks noGrp="1"/>
          </p:cNvSpPr>
          <p:nvPr>
            <p:ph idx="1"/>
          </p:nvPr>
        </p:nvSpPr>
        <p:spPr>
          <a:xfrm>
            <a:off x="457200" y="1600200"/>
            <a:ext cx="8229600" cy="4472005"/>
          </a:xfrm>
        </p:spPr>
        <p:txBody>
          <a:bodyPr>
            <a:normAutofit lnSpcReduction="10000"/>
          </a:bodyPr>
          <a:lstStyle/>
          <a:p>
            <a:r>
              <a:rPr lang="es-ES" dirty="0" smtClean="0"/>
              <a:t>El primer </a:t>
            </a:r>
            <a:r>
              <a:rPr lang="es-ES" dirty="0" err="1" smtClean="0"/>
              <a:t>frame</a:t>
            </a:r>
            <a:r>
              <a:rPr lang="es-ES" dirty="0" smtClean="0"/>
              <a:t> de la “ráfaga” se envía normalmente (si es necesario se utiliza </a:t>
            </a:r>
            <a:r>
              <a:rPr lang="es-ES" dirty="0" err="1" smtClean="0"/>
              <a:t>carrier</a:t>
            </a:r>
            <a:r>
              <a:rPr lang="es-ES" dirty="0" smtClean="0"/>
              <a:t> </a:t>
            </a:r>
            <a:r>
              <a:rPr lang="es-ES" dirty="0" err="1" smtClean="0"/>
              <a:t>extension</a:t>
            </a:r>
            <a:r>
              <a:rPr lang="es-ES" dirty="0" smtClean="0"/>
              <a:t>)</a:t>
            </a:r>
          </a:p>
          <a:p>
            <a:r>
              <a:rPr lang="es-ES" dirty="0" smtClean="0"/>
              <a:t>Como las colisiones sólo ocurren en el primer slot time, sólo este </a:t>
            </a:r>
            <a:r>
              <a:rPr lang="es-ES" dirty="0" err="1" smtClean="0"/>
              <a:t>frame</a:t>
            </a:r>
            <a:r>
              <a:rPr lang="es-ES" dirty="0" smtClean="0"/>
              <a:t> se vería afectado por una colisión y, si es necesario, éste </a:t>
            </a:r>
            <a:r>
              <a:rPr lang="es-ES" dirty="0" err="1" smtClean="0"/>
              <a:t>frame</a:t>
            </a:r>
            <a:r>
              <a:rPr lang="es-ES" dirty="0" smtClean="0"/>
              <a:t> debería retransmitirse. Incluso puede encontrar una o más colisiones durante los intentos de transmisión. </a:t>
            </a:r>
            <a:endParaRPr lang="es-ES" dirty="0"/>
          </a:p>
        </p:txBody>
      </p:sp>
    </p:spTree>
  </p:cSld>
  <p:clrMapOvr>
    <a:masterClrMapping/>
  </p:clrMapOvr>
  <p:transition spd="med">
    <p:pull dir="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b="1" dirty="0" smtClean="0"/>
              <a:t>Frame Bursting</a:t>
            </a:r>
            <a:endParaRPr lang="en-US" b="1" dirty="0"/>
          </a:p>
        </p:txBody>
      </p:sp>
      <p:sp>
        <p:nvSpPr>
          <p:cNvPr id="3" name="2 Marcador de contenido"/>
          <p:cNvSpPr>
            <a:spLocks noGrp="1"/>
          </p:cNvSpPr>
          <p:nvPr>
            <p:ph idx="1"/>
          </p:nvPr>
        </p:nvSpPr>
        <p:spPr/>
        <p:txBody>
          <a:bodyPr/>
          <a:lstStyle/>
          <a:p>
            <a:pPr marL="0" indent="0">
              <a:buNone/>
            </a:pPr>
            <a:r>
              <a:rPr lang="es-ES" dirty="0" smtClean="0"/>
              <a:t>Pero, una vez transmitido este primer </a:t>
            </a:r>
            <a:r>
              <a:rPr lang="es-ES" dirty="0" err="1" smtClean="0"/>
              <a:t>frame</a:t>
            </a:r>
            <a:r>
              <a:rPr lang="es-ES" dirty="0" smtClean="0"/>
              <a:t>, una estación equipada con </a:t>
            </a:r>
            <a:r>
              <a:rPr lang="es-ES" dirty="0" err="1" smtClean="0"/>
              <a:t>frame</a:t>
            </a:r>
            <a:r>
              <a:rPr lang="es-ES" dirty="0" smtClean="0"/>
              <a:t> </a:t>
            </a:r>
            <a:r>
              <a:rPr lang="es-ES" dirty="0" err="1" smtClean="0"/>
              <a:t>bursting</a:t>
            </a:r>
            <a:r>
              <a:rPr lang="es-ES" dirty="0" smtClean="0"/>
              <a:t> puede enviar datos enseguida durante 65536 bit times.</a:t>
            </a:r>
          </a:p>
          <a:p>
            <a:endParaRPr lang="es-ES" dirty="0"/>
          </a:p>
        </p:txBody>
      </p:sp>
      <p:pic>
        <p:nvPicPr>
          <p:cNvPr id="5" name="Picture 2"/>
          <p:cNvPicPr>
            <a:picLocks noChangeAspect="1" noChangeArrowheads="1"/>
          </p:cNvPicPr>
          <p:nvPr/>
        </p:nvPicPr>
        <p:blipFill>
          <a:blip r:embed="rId2"/>
          <a:srcRect/>
          <a:stretch>
            <a:fillRect/>
          </a:stretch>
        </p:blipFill>
        <p:spPr bwMode="auto">
          <a:xfrm>
            <a:off x="285720" y="3786190"/>
            <a:ext cx="8638435" cy="2500330"/>
          </a:xfrm>
          <a:prstGeom prst="rect">
            <a:avLst/>
          </a:prstGeom>
          <a:noFill/>
          <a:ln w="9525">
            <a:noFill/>
            <a:miter lim="800000"/>
            <a:headEnd/>
            <a:tailEnd/>
          </a:ln>
        </p:spPr>
      </p:pic>
    </p:spTree>
  </p:cSld>
  <p:clrMapOvr>
    <a:masterClrMapping/>
  </p:clrMapOvr>
  <p:transition spd="med">
    <p:cover/>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212</TotalTime>
  <Words>2531</Words>
  <Application>Microsoft Office PowerPoint</Application>
  <PresentationFormat>Presentación en pantalla (4:3)</PresentationFormat>
  <Paragraphs>206</Paragraphs>
  <Slides>42</Slides>
  <Notes>0</Notes>
  <HiddenSlides>0</HiddenSlides>
  <MMClips>0</MMClips>
  <ScaleCrop>false</ScaleCrop>
  <HeadingPairs>
    <vt:vector size="4" baseType="variant">
      <vt:variant>
        <vt:lpstr>Tema</vt:lpstr>
      </vt:variant>
      <vt:variant>
        <vt:i4>1</vt:i4>
      </vt:variant>
      <vt:variant>
        <vt:lpstr>Títulos de diapositiva</vt:lpstr>
      </vt:variant>
      <vt:variant>
        <vt:i4>42</vt:i4>
      </vt:variant>
    </vt:vector>
  </HeadingPairs>
  <TitlesOfParts>
    <vt:vector size="43" baseType="lpstr">
      <vt:lpstr>Tema de Office</vt:lpstr>
      <vt:lpstr>ETHERNET</vt:lpstr>
      <vt:lpstr>Integrantes</vt:lpstr>
      <vt:lpstr>Temas a Tratar</vt:lpstr>
      <vt:lpstr>Ethernet y Redes de Accesos Múltiples I </vt:lpstr>
      <vt:lpstr>Ethernet y Redes de Accesos Múltiples II</vt:lpstr>
      <vt:lpstr>Ethernet y Redes de Accesos Múltiples III</vt:lpstr>
      <vt:lpstr>Capa Física de Ethernet</vt:lpstr>
      <vt:lpstr>CSMA/CD (Carrier Sense Multiple Access/Collision Detection) y MAC (Media Access Control)</vt:lpstr>
      <vt:lpstr>Codificación - Decodificación</vt:lpstr>
      <vt:lpstr>Diapositiva 10</vt:lpstr>
      <vt:lpstr>¿Qué son los frames (tramas)?</vt:lpstr>
      <vt:lpstr>¿Qué es el preámbulo?</vt:lpstr>
      <vt:lpstr>Código Manchester</vt:lpstr>
      <vt:lpstr>Código Manchester</vt:lpstr>
      <vt:lpstr>Diapositiva 15</vt:lpstr>
      <vt:lpstr>Diapositiva 16</vt:lpstr>
      <vt:lpstr>Fuentes de Error de Ethernet</vt:lpstr>
      <vt:lpstr>Componentes de Red Ethernet Gruesa</vt:lpstr>
      <vt:lpstr>(Instalación con cableado Ethernet grueso)</vt:lpstr>
      <vt:lpstr>Especificaciones y limitaciones del estándar 10Base-5 o Thick Ethernet:</vt:lpstr>
      <vt:lpstr>Componentes de una Red 10Base -2:</vt:lpstr>
      <vt:lpstr>Especificaciones y limitaciones para el estándar 10Base-2 o Thin Ethernet:</vt:lpstr>
      <vt:lpstr>Ethernet HUB</vt:lpstr>
      <vt:lpstr>Ethernet HUB</vt:lpstr>
      <vt:lpstr>Switched Ethernet</vt:lpstr>
      <vt:lpstr>Switched Ethernet</vt:lpstr>
      <vt:lpstr>Diferencia entre HUB y Switch</vt:lpstr>
      <vt:lpstr>Ejemplo de Switched Ethernet</vt:lpstr>
      <vt:lpstr>Fast Ethernet</vt:lpstr>
      <vt:lpstr>Fast Ethernet</vt:lpstr>
      <vt:lpstr>Fast Ethernet</vt:lpstr>
      <vt:lpstr>Diapositiva 32</vt:lpstr>
      <vt:lpstr>Fast Ethernet</vt:lpstr>
      <vt:lpstr>Fast Ethernet</vt:lpstr>
      <vt:lpstr>Gigabit Ethernet</vt:lpstr>
      <vt:lpstr>Capa Física: 1000Base-X</vt:lpstr>
      <vt:lpstr>Capa Física: 100Base-T</vt:lpstr>
      <vt:lpstr>MAC</vt:lpstr>
      <vt:lpstr>Carrier Extension</vt:lpstr>
      <vt:lpstr>En la siguiente gráfica se muestra el formato de la trama Ethernet cuando el Carrier Extension es usado. </vt:lpstr>
      <vt:lpstr>Frame Bursting</vt:lpstr>
      <vt:lpstr>Frame Bursting</vt:lpstr>
    </vt:vector>
  </TitlesOfParts>
  <Company>BT Plc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ETHERNET</dc:title>
  <dc:creator>Noel Zapatero,R,Rodrigo,TGC C</dc:creator>
  <cp:lastModifiedBy>Helpdesk</cp:lastModifiedBy>
  <cp:revision>26</cp:revision>
  <dcterms:created xsi:type="dcterms:W3CDTF">2014-06-17T10:43:02Z</dcterms:created>
  <dcterms:modified xsi:type="dcterms:W3CDTF">2014-06-17T16:27:44Z</dcterms:modified>
</cp:coreProperties>
</file>