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16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18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19.xml" ContentType="application/vnd.openxmlformats-officedocument.presentationml.slide+xml"/>
  <Override PartName="/ppt/slides/slide4.xml" ContentType="application/vnd.openxmlformats-officedocument.presentationml.slide+xml"/>
  <Override PartName="/ppt/slides/slide10.xml" ContentType="application/vnd.openxmlformats-officedocument.presentationml.slide+xml"/>
  <Override PartName="/ppt/slides/slide14.xml" ContentType="application/vnd.openxmlformats-officedocument.presentationml.slide+xml"/>
  <Override PartName="/ppt/slides/slide11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495C23E8-42BA-492F-8F98-94FE3ABF0416}">
  <a:tblStyle styleName="Table_0" styleId="{495C23E8-42BA-492F-8F98-94FE3ABF0416}"/>
  <a:tblStyle styleName="Table_1" styleId="{2FA7C823-F394-410D-8D02-F4684C2C3B84}"/>
</a:tblStyleLst>
</file>

<file path=ppt/_rels/presentation.xml.rels><?xml version="1.0" encoding="UTF-8" standalone="yes"?><Relationships xmlns="http://schemas.openxmlformats.org/package/2006/relationships"><Relationship Target="slides/slide14.xml" Type="http://schemas.openxmlformats.org/officeDocument/2006/relationships/slide" Id="rId19"/><Relationship Target="slides/slide13.xml" Type="http://schemas.openxmlformats.org/officeDocument/2006/relationships/slide" Id="rId18"/><Relationship Target="slides/slide12.xml" Type="http://schemas.openxmlformats.org/officeDocument/2006/relationships/slide" Id="rId17"/><Relationship Target="slides/slide11.xml" Type="http://schemas.openxmlformats.org/officeDocument/2006/relationships/slide" Id="rId16"/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slides/slide7.xml" Type="http://schemas.openxmlformats.org/officeDocument/2006/relationships/slide" Id="rId12"/><Relationship Target="slides/slide8.xml" Type="http://schemas.openxmlformats.org/officeDocument/2006/relationships/slide" Id="rId13"/><Relationship Target="slides/slide5.xml" Type="http://schemas.openxmlformats.org/officeDocument/2006/relationships/slide" Id="rId10"/><Relationship Target="slides/slide6.xml" Type="http://schemas.openxmlformats.org/officeDocument/2006/relationships/slide" Id="rId11"/><Relationship Target="slides/slide21.xml" Type="http://schemas.openxmlformats.org/officeDocument/2006/relationships/slide" Id="rId26"/><Relationship Target="slides/slide20.xml" Type="http://schemas.openxmlformats.org/officeDocument/2006/relationships/slide" Id="rId25"/><Relationship Target="presProps.xml" Type="http://schemas.openxmlformats.org/officeDocument/2006/relationships/presProps" Id="rId2"/><Relationship Target="slides/slide16.xml" Type="http://schemas.openxmlformats.org/officeDocument/2006/relationships/slide" Id="rId21"/><Relationship Target="theme/theme3.xml" Type="http://schemas.openxmlformats.org/officeDocument/2006/relationships/theme" Id="rId1"/><Relationship Target="slides/slide17.xml" Type="http://schemas.openxmlformats.org/officeDocument/2006/relationships/slide" Id="rId22"/><Relationship Target="slideMasters/slideMaster1.xml" Type="http://schemas.openxmlformats.org/officeDocument/2006/relationships/slideMaster" Id="rId4"/><Relationship Target="slides/slide18.xml" Type="http://schemas.openxmlformats.org/officeDocument/2006/relationships/slide" Id="rId23"/><Relationship Target="tableStyles.xml" Type="http://schemas.openxmlformats.org/officeDocument/2006/relationships/tableStyles" Id="rId3"/><Relationship Target="slides/slide19.xml" Type="http://schemas.openxmlformats.org/officeDocument/2006/relationships/slide" Id="rId24"/><Relationship Target="slides/slide15.xml" Type="http://schemas.openxmlformats.org/officeDocument/2006/relationships/slide" Id="rId20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3" name="Shape 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4" name="Shape 34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0" name="Shape 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1" name="Shape 91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6" name="Shape 9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7" name="Shape 97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3" name="Shape 10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4" name="Shape 104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9" name="Shape 10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0" name="Shape 110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5" name="Shape 1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6" name="Shape 116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1" name="Shape 12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2" name="Shape 12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7" name="Shape 1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8" name="Shape 128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4" name="Shape 13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5" name="Shape 13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9" name="Shape 13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0" name="Shape 140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44" name="Shape 1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5" name="Shape 14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46" name="Shape 14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9" name="Shape 3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0" name="Shape 40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1" name="Shape 4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50" name="Shape 1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1" name="Shape 151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52" name="Shape 15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56" name="Shape 15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7" name="Shape 157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58" name="Shape 15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5" name="Shape 4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6" name="Shape 46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7" name="Shape 4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1" name="Shape 5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2" name="Shape 5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3" name="Shape 5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7" name="Shape 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8" name="Shape 58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9" name="Shape 5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4" name="Shape 6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5" name="Shape 6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6" name="Shape 6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0" name="Shape 7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1" name="Shape 71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7" name="Shape 7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4" name="Shape 84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" name="Shape 9"/>
          <p:cNvSpPr txBox="1"/>
          <p:nvPr>
            <p:ph type="ctrTitle"/>
          </p:nvPr>
        </p:nvSpPr>
        <p:spPr>
          <a:xfrm>
            <a:off y="563759" x="457200"/>
            <a:ext cy="30096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buSzPct val="100000"/>
              <a:defRPr sz="7200"/>
            </a:lvl1pPr>
            <a:lvl2pPr>
              <a:spcBef>
                <a:spcPts val="0"/>
              </a:spcBef>
              <a:buSzPct val="100000"/>
              <a:defRPr sz="7200"/>
            </a:lvl2pPr>
            <a:lvl3pPr>
              <a:spcBef>
                <a:spcPts val="0"/>
              </a:spcBef>
              <a:buSzPct val="100000"/>
              <a:defRPr sz="7200"/>
            </a:lvl3pPr>
            <a:lvl4pPr>
              <a:spcBef>
                <a:spcPts val="0"/>
              </a:spcBef>
              <a:buSzPct val="100000"/>
              <a:defRPr sz="7200"/>
            </a:lvl4pPr>
            <a:lvl5pPr>
              <a:spcBef>
                <a:spcPts val="0"/>
              </a:spcBef>
              <a:buSzPct val="100000"/>
              <a:defRPr sz="7200"/>
            </a:lvl5pPr>
            <a:lvl6pPr>
              <a:spcBef>
                <a:spcPts val="0"/>
              </a:spcBef>
              <a:buSzPct val="100000"/>
              <a:defRPr sz="7200"/>
            </a:lvl6pPr>
            <a:lvl7pPr>
              <a:spcBef>
                <a:spcPts val="0"/>
              </a:spcBef>
              <a:buSzPct val="100000"/>
              <a:defRPr sz="7200"/>
            </a:lvl7pPr>
            <a:lvl8pPr>
              <a:spcBef>
                <a:spcPts val="0"/>
              </a:spcBef>
              <a:buSzPct val="100000"/>
              <a:defRPr sz="7200"/>
            </a:lvl8pPr>
            <a:lvl9pPr>
              <a:spcBef>
                <a:spcPts val="0"/>
              </a:spcBef>
              <a:buSzPct val="100000"/>
              <a:defRPr sz="7200"/>
            </a:lvl9pPr>
          </a:lstStyle>
          <a:p/>
        </p:txBody>
      </p:sp>
      <p:sp>
        <p:nvSpPr>
          <p:cNvPr id="10" name="Shape 10"/>
          <p:cNvSpPr txBox="1"/>
          <p:nvPr>
            <p:ph idx="1" type="subTitle"/>
          </p:nvPr>
        </p:nvSpPr>
        <p:spPr>
          <a:xfrm>
            <a:off y="3716392" x="457200"/>
            <a:ext cy="1232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1pPr>
            <a:lvl2pPr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2pPr>
            <a:lvl3pPr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3pPr>
            <a:lvl4pPr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4pPr>
            <a:lvl5pPr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5pPr>
            <a:lvl6pPr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6pPr>
            <a:lvl7pPr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7pPr>
            <a:lvl8pPr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8pPr>
            <a:lvl9pPr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9pPr>
          </a:lstStyle>
          <a:p/>
        </p:txBody>
      </p:sp>
      <p:cxnSp>
        <p:nvCxnSpPr>
          <p:cNvPr id="11" name="Shape 11"/>
          <p:cNvCxnSpPr/>
          <p:nvPr/>
        </p:nvCxnSpPr>
        <p:spPr>
          <a:xfrm>
            <a:off y="411479" x="457200"/>
            <a:ext cy="0" cx="8229600"/>
          </a:xfrm>
          <a:prstGeom prst="straightConnector1">
            <a:avLst/>
          </a:prstGeom>
          <a:noFill/>
          <a:ln w="57150" cap="flat">
            <a:solidFill>
              <a:schemeClr val="accent1"/>
            </a:solidFill>
            <a:prstDash val="solid"/>
            <a:round/>
            <a:headEnd w="med" len="med" type="none"/>
            <a:tailEnd w="med" len="med" type="none"/>
          </a:ln>
        </p:spPr>
      </p:cxnSp>
      <p:cxnSp>
        <p:nvCxnSpPr>
          <p:cNvPr id="12" name="Shape 12"/>
          <p:cNvCxnSpPr/>
          <p:nvPr/>
        </p:nvCxnSpPr>
        <p:spPr>
          <a:xfrm>
            <a:off y="3633382" x="457200"/>
            <a:ext cy="0" cx="8229600"/>
          </a:xfrm>
          <a:prstGeom prst="straightConnector1">
            <a:avLst/>
          </a:prstGeom>
          <a:noFill/>
          <a:ln w="57150" cap="flat">
            <a:solidFill>
              <a:schemeClr val="accent1"/>
            </a:solidFill>
            <a:prstDash val="solid"/>
            <a:round/>
            <a:headEnd w="med" len="med" type="none"/>
            <a:tailEnd w="med" len="med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3" name="Shape 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>
                <a:solidFill>
                  <a:srgbClr val="DA0002"/>
                </a:solidFill>
              </a:defRPr>
            </a:lvl1pPr>
            <a:lvl2pPr>
              <a:spcBef>
                <a:spcPts val="0"/>
              </a:spcBef>
              <a:defRPr>
                <a:solidFill>
                  <a:srgbClr val="DA0002"/>
                </a:solidFill>
              </a:defRPr>
            </a:lvl2pPr>
            <a:lvl3pPr>
              <a:spcBef>
                <a:spcPts val="0"/>
              </a:spcBef>
              <a:defRPr>
                <a:solidFill>
                  <a:srgbClr val="DA0002"/>
                </a:solidFill>
              </a:defRPr>
            </a:lvl3pPr>
            <a:lvl4pPr>
              <a:spcBef>
                <a:spcPts val="0"/>
              </a:spcBef>
              <a:defRPr>
                <a:solidFill>
                  <a:srgbClr val="DA0002"/>
                </a:solidFill>
              </a:defRPr>
            </a:lvl4pPr>
            <a:lvl5pPr>
              <a:spcBef>
                <a:spcPts val="0"/>
              </a:spcBef>
              <a:defRPr>
                <a:solidFill>
                  <a:srgbClr val="DA0002"/>
                </a:solidFill>
              </a:defRPr>
            </a:lvl5pPr>
            <a:lvl6pPr>
              <a:spcBef>
                <a:spcPts val="0"/>
              </a:spcBef>
              <a:defRPr>
                <a:solidFill>
                  <a:srgbClr val="DA0002"/>
                </a:solidFill>
              </a:defRPr>
            </a:lvl6pPr>
            <a:lvl7pPr>
              <a:spcBef>
                <a:spcPts val="0"/>
              </a:spcBef>
              <a:defRPr>
                <a:solidFill>
                  <a:srgbClr val="DA0002"/>
                </a:solidFill>
              </a:defRPr>
            </a:lvl7pPr>
            <a:lvl8pPr>
              <a:spcBef>
                <a:spcPts val="0"/>
              </a:spcBef>
              <a:defRPr>
                <a:solidFill>
                  <a:srgbClr val="DA0002"/>
                </a:solidFill>
              </a:defRPr>
            </a:lvl8pPr>
            <a:lvl9pPr>
              <a:spcBef>
                <a:spcPts val="0"/>
              </a:spcBef>
              <a:defRPr>
                <a:solidFill>
                  <a:srgbClr val="DA0002"/>
                </a:solidFill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cxnSp>
        <p:nvCxnSpPr>
          <p:cNvPr id="16" name="Shape 16"/>
          <p:cNvCxnSpPr/>
          <p:nvPr/>
        </p:nvCxnSpPr>
        <p:spPr>
          <a:xfrm>
            <a:off y="1143000" x="457200"/>
            <a:ext cy="0" cx="8229600"/>
          </a:xfrm>
          <a:prstGeom prst="straightConnector1">
            <a:avLst/>
          </a:prstGeom>
          <a:noFill/>
          <a:ln w="50800" cap="flat">
            <a:solidFill>
              <a:srgbClr val="DA0002"/>
            </a:solidFill>
            <a:prstDash val="solid"/>
            <a:round/>
            <a:headEnd w="med" len="med" type="none"/>
            <a:tailEnd w="med" len="med" type="none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>
                <a:solidFill>
                  <a:srgbClr val="DA0002"/>
                </a:solidFill>
              </a:defRPr>
            </a:lvl1pPr>
            <a:lvl2pPr>
              <a:spcBef>
                <a:spcPts val="0"/>
              </a:spcBef>
              <a:defRPr>
                <a:solidFill>
                  <a:srgbClr val="DA0002"/>
                </a:solidFill>
              </a:defRPr>
            </a:lvl2pPr>
            <a:lvl3pPr>
              <a:spcBef>
                <a:spcPts val="0"/>
              </a:spcBef>
              <a:defRPr>
                <a:solidFill>
                  <a:srgbClr val="DA0002"/>
                </a:solidFill>
              </a:defRPr>
            </a:lvl3pPr>
            <a:lvl4pPr>
              <a:spcBef>
                <a:spcPts val="0"/>
              </a:spcBef>
              <a:defRPr>
                <a:solidFill>
                  <a:srgbClr val="DA0002"/>
                </a:solidFill>
              </a:defRPr>
            </a:lvl4pPr>
            <a:lvl5pPr>
              <a:spcBef>
                <a:spcPts val="0"/>
              </a:spcBef>
              <a:defRPr>
                <a:solidFill>
                  <a:srgbClr val="DA0002"/>
                </a:solidFill>
              </a:defRPr>
            </a:lvl5pPr>
            <a:lvl6pPr>
              <a:spcBef>
                <a:spcPts val="0"/>
              </a:spcBef>
              <a:defRPr>
                <a:solidFill>
                  <a:srgbClr val="DA0002"/>
                </a:solidFill>
              </a:defRPr>
            </a:lvl6pPr>
            <a:lvl7pPr>
              <a:spcBef>
                <a:spcPts val="0"/>
              </a:spcBef>
              <a:defRPr>
                <a:solidFill>
                  <a:srgbClr val="DA0002"/>
                </a:solidFill>
              </a:defRPr>
            </a:lvl7pPr>
            <a:lvl8pPr>
              <a:spcBef>
                <a:spcPts val="0"/>
              </a:spcBef>
              <a:defRPr>
                <a:solidFill>
                  <a:srgbClr val="DA0002"/>
                </a:solidFill>
              </a:defRPr>
            </a:lvl8pPr>
            <a:lvl9pPr>
              <a:spcBef>
                <a:spcPts val="0"/>
              </a:spcBef>
              <a:defRPr>
                <a:solidFill>
                  <a:srgbClr val="DA0002"/>
                </a:solidFill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cxnSp>
        <p:nvCxnSpPr>
          <p:cNvPr id="21" name="Shape 21"/>
          <p:cNvCxnSpPr/>
          <p:nvPr/>
        </p:nvCxnSpPr>
        <p:spPr>
          <a:xfrm>
            <a:off y="1143000" x="457200"/>
            <a:ext cy="0" cx="8229600"/>
          </a:xfrm>
          <a:prstGeom prst="straightConnector1">
            <a:avLst/>
          </a:prstGeom>
          <a:noFill/>
          <a:ln w="50800" cap="flat">
            <a:solidFill>
              <a:srgbClr val="DA0002"/>
            </a:solidFill>
            <a:prstDash val="solid"/>
            <a:round/>
            <a:headEnd w="med" len="med" type="none"/>
            <a:tailEnd w="med" len="med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2" name="Shape 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cxnSp>
        <p:nvCxnSpPr>
          <p:cNvPr id="24" name="Shape 24"/>
          <p:cNvCxnSpPr/>
          <p:nvPr/>
        </p:nvCxnSpPr>
        <p:spPr>
          <a:xfrm>
            <a:off y="1143000" x="457200"/>
            <a:ext cy="0" cx="8229600"/>
          </a:xfrm>
          <a:prstGeom prst="straightConnector1">
            <a:avLst/>
          </a:prstGeom>
          <a:noFill/>
          <a:ln w="50800" cap="flat">
            <a:solidFill>
              <a:schemeClr val="accent1"/>
            </a:solidFill>
            <a:prstDash val="solid"/>
            <a:round/>
            <a:headEnd w="med" len="med" type="none"/>
            <a:tailEnd w="med" len="med" type="none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5" name="Shape 2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" name="Shape 26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>
              <a:spcBef>
                <a:spcPts val="0"/>
              </a:spcBef>
              <a:buSzPct val="100000"/>
              <a:buNone/>
              <a:defRPr sz="1800"/>
            </a:lvl1pPr>
          </a:lstStyle>
          <a:p/>
        </p:txBody>
      </p:sp>
      <p:cxnSp>
        <p:nvCxnSpPr>
          <p:cNvPr id="27" name="Shape 27"/>
          <p:cNvCxnSpPr/>
          <p:nvPr/>
        </p:nvCxnSpPr>
        <p:spPr>
          <a:xfrm>
            <a:off y="4317760" x="457200"/>
            <a:ext cy="0" cx="822960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w="med" len="med" type="none"/>
            <a:tailEnd w="med" len="med" type="none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8" name="Shape 2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cxnSp>
        <p:nvCxnSpPr>
          <p:cNvPr id="29" name="Shape 29"/>
          <p:cNvCxnSpPr/>
          <p:nvPr/>
        </p:nvCxnSpPr>
        <p:spPr>
          <a:xfrm>
            <a:off y="113139" x="457200"/>
            <a:ext cy="0" cx="822960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w="med" len="med" type="none"/>
            <a:tailEnd w="med" len="med" type="none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1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FFFFFF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1pPr>
            <a:lvl2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2pPr>
            <a:lvl3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3pPr>
            <a:lvl4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4pPr>
            <a:lvl5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5pPr>
            <a:lvl6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6pPr>
            <a:lvl7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7pPr>
            <a:lvl8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8pPr>
            <a:lvl9pPr>
              <a:spcBef>
                <a:spcPts val="0"/>
              </a:spcBef>
              <a:buClr>
                <a:schemeClr val="accent1"/>
              </a:buClr>
              <a:buSzPct val="100000"/>
              <a:buNone/>
              <a:defRPr b="1" sz="36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/>
        </p:txBody>
      </p:sp>
      <p:cxnSp>
        <p:nvCxnSpPr>
          <p:cNvPr id="7" name="Shape 7"/>
          <p:cNvCxnSpPr/>
          <p:nvPr/>
        </p:nvCxnSpPr>
        <p:spPr>
          <a:xfrm>
            <a:off y="5023259" x="457200"/>
            <a:ext cy="0" cx="822960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w="med" len="med" type="none"/>
            <a:tailEnd w="med" len="med" type="none"/>
          </a:ln>
        </p:spPr>
      </p:cxn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3.xml" Type="http://schemas.openxmlformats.org/officeDocument/2006/relationships/slideLayout" Id="rId1"/><Relationship Target="http://es.wikipedia.org/wiki/Ping#cite_note-20" Type="http://schemas.openxmlformats.org/officeDocument/2006/relationships/hyperlink" TargetMode="External" Id="rId4"/><Relationship Target="http://es.wikipedia.org/wiki/Ping#cite_note-19" Type="http://schemas.openxmlformats.org/officeDocument/2006/relationships/hyperlink" TargetMode="External" Id="rId3"/></Relationships>
</file>

<file path=ppt/slides/_rels/slide11.xml.rels><?xml version="1.0" encoding="UTF-8" standalone="yes"?><Relationships xmlns="http://schemas.openxmlformats.org/package/2006/relationships"><Relationship Target="../notesSlides/notesSlide11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2.xml.rels><?xml version="1.0" encoding="UTF-8" standalone="yes"?><Relationships xmlns="http://schemas.openxmlformats.org/package/2006/relationships"><Relationship Target="../notesSlides/notesSlide12.xml" Type="http://schemas.openxmlformats.org/officeDocument/2006/relationships/notesSlide" Id="rId2"/><Relationship Target="../slideLayouts/slideLayout3.xml" Type="http://schemas.openxmlformats.org/officeDocument/2006/relationships/slideLayout" Id="rId1"/></Relationships>
</file>

<file path=ppt/slides/_rels/slide13.xml.rels><?xml version="1.0" encoding="UTF-8" standalone="yes"?><Relationships xmlns="http://schemas.openxmlformats.org/package/2006/relationships"><Relationship Target="../notesSlides/notesSlide1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4.xml.rels><?xml version="1.0" encoding="UTF-8" standalone="yes"?><Relationships xmlns="http://schemas.openxmlformats.org/package/2006/relationships"><Relationship Target="../notesSlides/notesSlide14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5.xml.rels><?xml version="1.0" encoding="UTF-8" standalone="yes"?><Relationships xmlns="http://schemas.openxmlformats.org/package/2006/relationships"><Relationship Target="../notesSlides/notesSlide15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6.xml.rels><?xml version="1.0" encoding="UTF-8" standalone="yes"?><Relationships xmlns="http://schemas.openxmlformats.org/package/2006/relationships"><Relationship Target="../notesSlides/notesSlide16.xml" Type="http://schemas.openxmlformats.org/officeDocument/2006/relationships/notesSlide" Id="rId2"/><Relationship Target="../slideLayouts/slideLayout5.xml" Type="http://schemas.openxmlformats.org/officeDocument/2006/relationships/slideLayout" Id="rId1"/><Relationship Target="../media/image00.png" Type="http://schemas.openxmlformats.org/officeDocument/2006/relationships/image" Id="rId3"/></Relationships>
</file>

<file path=ppt/slides/_rels/slide17.xml.rels><?xml version="1.0" encoding="UTF-8" standalone="yes"?><Relationships xmlns="http://schemas.openxmlformats.org/package/2006/relationships"><Relationship Target="../notesSlides/notesSlide1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jpg" Type="http://schemas.openxmlformats.org/officeDocument/2006/relationships/image" Id="rId3"/></Relationships>
</file>

<file path=ppt/slides/_rels/slide18.xml.rels><?xml version="1.0" encoding="UTF-8" standalone="yes"?><Relationships xmlns="http://schemas.openxmlformats.org/package/2006/relationships"><Relationship Target="../notesSlides/notesSlide18.xml" Type="http://schemas.openxmlformats.org/officeDocument/2006/relationships/notesSlide" Id="rId2"/><Relationship Target="../slideLayouts/slideLayout6.xml" Type="http://schemas.openxmlformats.org/officeDocument/2006/relationships/slideLayout" Id="rId1"/><Relationship Target="../media/image03.png" Type="http://schemas.openxmlformats.org/officeDocument/2006/relationships/image" Id="rId3"/></Relationships>
</file>

<file path=ppt/slides/_rels/slide19.xml.rels><?xml version="1.0" encoding="UTF-8" standalone="yes"?><Relationships xmlns="http://schemas.openxmlformats.org/package/2006/relationships"><Relationship Target="../notesSlides/notesSlide19.xml" Type="http://schemas.openxmlformats.org/officeDocument/2006/relationships/notesSlide" Id="rId2"/><Relationship Target="../slideLayouts/slideLayout6.xml" Type="http://schemas.openxmlformats.org/officeDocument/2006/relationships/slideLayout" Id="rId1"/><Relationship Target="../media/image02.jp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20.xml.rels><?xml version="1.0" encoding="UTF-8" standalone="yes"?><Relationships xmlns="http://schemas.openxmlformats.org/package/2006/relationships"><Relationship Target="../notesSlides/notesSlide20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21.xml.rels><?xml version="1.0" encoding="UTF-8" standalone="yes"?><Relationships xmlns="http://schemas.openxmlformats.org/package/2006/relationships"><Relationship Target="../notesSlides/notesSlide2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es.wikipedia.org/wiki/Ping_de_la_muerte" Type="http://schemas.openxmlformats.org/officeDocument/2006/relationships/hyperlink" TargetMode="External" Id="rId4"/><Relationship Target="http://es.wikipedia.org/wiki/Ping#Verificaci.C3.B3n_del_funcionamiento_de_una_red" Type="http://schemas.openxmlformats.org/officeDocument/2006/relationships/hyperlink" TargetMode="External" Id="rId3"/><Relationship Target="http://es.wikipedia.org/wiki/Checksum" Type="http://schemas.openxmlformats.org/officeDocument/2006/relationships/hyperlink" TargetMode="External" Id="rId6"/><Relationship Target="http://es.wikipedia.org/wiki/Ping_flood" Type="http://schemas.openxmlformats.org/officeDocument/2006/relationships/hyperlink" TargetMode="External" Id="rId5"/><Relationship Target="http://tools.ietf.org/html/rfc792" Type="http://schemas.openxmlformats.org/officeDocument/2006/relationships/hyperlink" TargetMode="External" Id="rId8"/><Relationship Target="http://www.iana.org/assignments/icmp-parameters/icmp-parameters.xhtml#icmp-parameters-codes" Type="http://schemas.openxmlformats.org/officeDocument/2006/relationships/hyperlink" TargetMode="External" Id="rId7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4.xml" Type="http://schemas.openxmlformats.org/officeDocument/2006/relationships/slideLayout" Id="rId1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4.xml" Type="http://schemas.openxmlformats.org/officeDocument/2006/relationships/slideLayout" Id="rId1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4.xml" Type="http://schemas.openxmlformats.org/officeDocument/2006/relationships/slideLayout" Id="rId1"/><Relationship Target="http://es.wikipedia.org/wiki/Checksum" Type="http://schemas.openxmlformats.org/officeDocument/2006/relationships/hyperlink" TargetMode="External" Id="rId4"/><Relationship Target="http://es.wikipedia.org/wiki/IPv4" Type="http://schemas.openxmlformats.org/officeDocument/2006/relationships/hyperlink" TargetMode="External" Id="rId3"/><Relationship Target="http://es.wikipedia.org/wiki/Checksum" Type="http://schemas.openxmlformats.org/officeDocument/2006/relationships/hyperlink" TargetMode="External" Id="rId6"/><Relationship Target="http://es.wikipedia.org/wiki/ICMP" Type="http://schemas.openxmlformats.org/officeDocument/2006/relationships/hyperlink" TargetMode="External" Id="rId5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EFEFEF"/>
        </a:solidFill>
      </p:bgPr>
    </p:bg>
    <p:spTree>
      <p:nvGrpSpPr>
        <p:cNvPr id="30" name="Shape 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1" name="Shape 31"/>
          <p:cNvSpPr txBox="1"/>
          <p:nvPr>
            <p:ph type="ctrTitle"/>
          </p:nvPr>
        </p:nvSpPr>
        <p:spPr>
          <a:xfrm>
            <a:off y="563759" x="457200"/>
            <a:ext cy="30096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br>
              <a:rPr lang="es"/>
            </a:br>
            <a:r>
              <a:rPr lang="es"/>
              <a:t>Ping</a:t>
            </a:r>
          </a:p>
        </p:txBody>
      </p:sp>
      <p:sp>
        <p:nvSpPr>
          <p:cNvPr id="32" name="Shape 32"/>
          <p:cNvSpPr txBox="1"/>
          <p:nvPr>
            <p:ph idx="1" type="subTitle"/>
          </p:nvPr>
        </p:nvSpPr>
        <p:spPr>
          <a:xfrm>
            <a:off y="3837567" x="457200"/>
            <a:ext cy="1232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s"/>
              <a:t>Como ping-pong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6" name="Shape 8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>
            <a:off y="-726925" x="457200"/>
            <a:ext cy="17181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 indent="0" marL="914400">
              <a:spcBef>
                <a:spcPts val="0"/>
              </a:spcBef>
              <a:buNone/>
            </a:pPr>
            <a:r>
              <a:rPr lang="es"/>
              <a:t>-:-:-:-:- Windows -:-:-:-:- </a:t>
            </a:r>
          </a:p>
        </p:txBody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17500" marL="6858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Clr>
                <a:srgbClr val="252525"/>
              </a:buClr>
              <a:buSzPct val="100000"/>
              <a:buFont typeface="Arial"/>
              <a:buChar char="●"/>
            </a:pPr>
            <a:r>
              <a:rPr b="1" sz="1400" lang="es">
                <a:solidFill>
                  <a:srgbClr val="252525"/>
                </a:solidFill>
              </a:rPr>
              <a:t>/t</a:t>
            </a:r>
          </a:p>
          <a:p>
            <a:pPr rtl="0" lvl="0" indent="-317500" marL="6858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Clr>
                <a:srgbClr val="252525"/>
              </a:buClr>
              <a:buSzPct val="100000"/>
              <a:buFont typeface="Arial"/>
              <a:buChar char="●"/>
            </a:pPr>
            <a:r>
              <a:rPr b="1" sz="1400" lang="es">
                <a:solidFill>
                  <a:srgbClr val="252525"/>
                </a:solidFill>
              </a:rPr>
              <a:t>/a</a:t>
            </a:r>
          </a:p>
          <a:p>
            <a:pPr rtl="0" lvl="0" indent="-317500" marL="6858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Clr>
                <a:srgbClr val="252525"/>
              </a:buClr>
              <a:buSzPct val="100000"/>
              <a:buFont typeface="Arial"/>
              <a:buChar char="●"/>
            </a:pPr>
            <a:r>
              <a:rPr b="1" sz="1400" lang="es">
                <a:solidFill>
                  <a:srgbClr val="252525"/>
                </a:solidFill>
              </a:rPr>
              <a:t>/l</a:t>
            </a:r>
          </a:p>
          <a:p>
            <a:pPr rtl="0" lvl="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None/>
            </a:pPr>
            <a:r>
              <a:t/>
            </a:r>
            <a:endParaRPr sz="1400">
              <a:solidFill>
                <a:srgbClr val="252525"/>
              </a:solidFill>
              <a:hlinkClick r:id="rId3"/>
            </a:endParaRPr>
          </a:p>
          <a:p>
            <a:pPr rtl="0" lvl="0" indent="-317500" marL="6858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Clr>
                <a:srgbClr val="252525"/>
              </a:buClr>
              <a:buSzPct val="100000"/>
              <a:buFont typeface="Arial"/>
              <a:buChar char="●"/>
            </a:pPr>
            <a:r>
              <a:rPr b="1" sz="1400" lang="es">
                <a:solidFill>
                  <a:srgbClr val="252525"/>
                </a:solidFill>
              </a:rPr>
              <a:t>/f</a:t>
            </a:r>
          </a:p>
          <a:p>
            <a:pPr rtl="0" lvl="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None/>
            </a:pPr>
            <a:r>
              <a:t/>
            </a:r>
            <a:endParaRPr sz="1400">
              <a:solidFill>
                <a:srgbClr val="252525"/>
              </a:solidFill>
              <a:hlinkClick r:id="rId4"/>
            </a:endParaRPr>
          </a:p>
          <a:p>
            <a:pPr rtl="0" lvl="0" indent="-317500" marL="6858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Clr>
                <a:srgbClr val="252525"/>
              </a:buClr>
              <a:buSzPct val="100000"/>
              <a:buFont typeface="Arial"/>
              <a:buChar char="●"/>
            </a:pPr>
            <a:r>
              <a:rPr b="1" sz="1400" lang="es">
                <a:solidFill>
                  <a:srgbClr val="252525"/>
                </a:solidFill>
              </a:rPr>
              <a:t>/i</a:t>
            </a:r>
          </a:p>
        </p:txBody>
      </p:sp>
      <p:sp>
        <p:nvSpPr>
          <p:cNvPr id="89" name="Shape 89"/>
          <p:cNvSpPr txBox="1"/>
          <p:nvPr>
            <p:ph idx="2" type="body"/>
          </p:nvPr>
        </p:nvSpPr>
        <p:spPr>
          <a:xfrm>
            <a:off y="1200150" x="1552975"/>
            <a:ext cy="3725699" cx="70232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4572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None/>
            </a:pPr>
            <a:r>
              <a:rPr sz="1400" lang="es">
                <a:solidFill>
                  <a:srgbClr val="252525"/>
                </a:solidFill>
              </a:rPr>
              <a:t>Hace el ping al host hasta que se detiene.</a:t>
            </a:r>
          </a:p>
          <a:p>
            <a:pPr rtl="0" lvl="0" indent="4572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None/>
            </a:pPr>
            <a:r>
              <a:rPr sz="1400" lang="es">
                <a:solidFill>
                  <a:srgbClr val="252525"/>
                </a:solidFill>
              </a:rPr>
              <a:t>Resuelve la dirección como nombre de host.</a:t>
            </a:r>
          </a:p>
          <a:p>
            <a:pPr rtl="0" lvl="0" indent="0" marL="4572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None/>
            </a:pPr>
            <a:r>
              <a:rPr sz="1400" lang="es">
                <a:solidFill>
                  <a:srgbClr val="252525"/>
                </a:solidFill>
              </a:rPr>
              <a:t>Especifica el tamaño del paquete ICMP en bytes, con un máximo de 65527 bytes.</a:t>
            </a:r>
          </a:p>
          <a:p>
            <a:pPr rtl="0" lvl="0" indent="4572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None/>
            </a:pPr>
            <a:r>
              <a:rPr sz="1400" lang="es">
                <a:solidFill>
                  <a:srgbClr val="252525"/>
                </a:solidFill>
              </a:rPr>
              <a:t>Especifica que los paquetes ICMP no deben fragmentarse.</a:t>
            </a:r>
          </a:p>
          <a:p>
            <a:pPr rtl="0" lvl="0" indent="4572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None/>
            </a:pPr>
            <a:r>
              <a:t/>
            </a:r>
            <a:endParaRPr sz="1400">
              <a:solidFill>
                <a:srgbClr val="252525"/>
              </a:solidFill>
            </a:endParaRPr>
          </a:p>
          <a:p>
            <a:pPr rtl="0" lvl="0" indent="0" marL="4572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None/>
            </a:pPr>
            <a:r>
              <a:rPr sz="1400" lang="es">
                <a:solidFill>
                  <a:srgbClr val="252525"/>
                </a:solidFill>
              </a:rPr>
              <a:t>Especifica el TTL de los paquetes enviados, con un valor estándar (ésto es típicamente de 128 y un máximo de 255.).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3" name="Shape 9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4" name="Shape 94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s"/>
              <a:t>Sintaxis</a:t>
            </a:r>
          </a:p>
        </p:txBody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9144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ping &lt;</a:t>
            </a:r>
            <a:r>
              <a:rPr sz="2400" lang="es" i="1">
                <a:solidFill>
                  <a:srgbClr val="252525"/>
                </a:solidFill>
              </a:rPr>
              <a:t>ip</a:t>
            </a:r>
            <a:r>
              <a:rPr sz="2400" lang="es">
                <a:solidFill>
                  <a:srgbClr val="252525"/>
                </a:solidFill>
              </a:rPr>
              <a:t>&gt; /</a:t>
            </a:r>
            <a:r>
              <a:rPr sz="2400" lang="es" i="1">
                <a:solidFill>
                  <a:srgbClr val="252525"/>
                </a:solidFill>
              </a:rPr>
              <a:t>parametro1</a:t>
            </a:r>
            <a:r>
              <a:rPr sz="2400" lang="es">
                <a:solidFill>
                  <a:srgbClr val="252525"/>
                </a:solidFill>
              </a:rPr>
              <a:t> valor /</a:t>
            </a:r>
            <a:r>
              <a:rPr sz="2400" lang="es" i="1">
                <a:solidFill>
                  <a:srgbClr val="252525"/>
                </a:solidFill>
              </a:rPr>
              <a:t>parametro2</a:t>
            </a:r>
            <a:r>
              <a:rPr sz="2400" lang="es">
                <a:solidFill>
                  <a:srgbClr val="252525"/>
                </a:solidFill>
              </a:rPr>
              <a:t> valor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rgbClr val="252525"/>
              </a:solidFill>
            </a:endParaRPr>
          </a:p>
          <a:p>
            <a:pPr rtl="0" lvl="0">
              <a:lnSpc>
                <a:spcPct val="152727"/>
              </a:lnSpc>
              <a:spcBef>
                <a:spcPts val="30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b="1" sz="2400" lang="es"/>
              <a:t>Petición a un dominio</a:t>
            </a:r>
          </a:p>
          <a:p>
            <a:pPr rtl="0" lvl="0" indent="-381000" marL="914400">
              <a:lnSpc>
                <a:spcPct val="152727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ping </a:t>
            </a:r>
            <a:r>
              <a:rPr sz="2400" lang="es" i="1">
                <a:solidFill>
                  <a:srgbClr val="4A86E8"/>
                </a:solidFill>
              </a:rPr>
              <a:t>G</a:t>
            </a:r>
            <a:r>
              <a:rPr sz="2400" lang="es" i="1">
                <a:solidFill>
                  <a:srgbClr val="FF0000"/>
                </a:solidFill>
              </a:rPr>
              <a:t>o</a:t>
            </a:r>
            <a:r>
              <a:rPr sz="2400" lang="es" i="1">
                <a:solidFill>
                  <a:srgbClr val="FFFF00"/>
                </a:solidFill>
              </a:rPr>
              <a:t>o</a:t>
            </a:r>
            <a:r>
              <a:rPr sz="2400" lang="es" i="1">
                <a:solidFill>
                  <a:srgbClr val="4A86E8"/>
                </a:solidFill>
              </a:rPr>
              <a:t>g</a:t>
            </a:r>
            <a:r>
              <a:rPr sz="2400" lang="es" i="1">
                <a:solidFill>
                  <a:srgbClr val="00FF00"/>
                </a:solidFill>
              </a:rPr>
              <a:t>l</a:t>
            </a:r>
            <a:r>
              <a:rPr sz="2400" lang="es" i="1">
                <a:solidFill>
                  <a:srgbClr val="FF0000"/>
                </a:solidFill>
              </a:rPr>
              <a:t>e</a:t>
            </a:r>
            <a:r>
              <a:rPr sz="2400" lang="es">
                <a:solidFill>
                  <a:srgbClr val="252525"/>
                </a:solidFill>
              </a:rPr>
              <a:t>.com /l 64 /i 250</a:t>
            </a:r>
          </a:p>
          <a:p>
            <a:pPr rtl="0" lvl="0">
              <a:lnSpc>
                <a:spcPct val="152727"/>
              </a:lnSpc>
              <a:spcBef>
                <a:spcPts val="30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b="1" sz="2400" lang="es"/>
              <a:t>Petición a una dirección IP</a:t>
            </a:r>
          </a:p>
          <a:p>
            <a:pPr rtl="0" lvl="0" indent="-381000" marL="914400">
              <a:lnSpc>
                <a:spcPct val="152727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ping 8.8.8.8 /i 147 /a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sz="1100">
              <a:solidFill>
                <a:srgbClr val="25252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9" name="Shape 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0" name="Shape 100"/>
          <p:cNvSpPr txBox="1"/>
          <p:nvPr>
            <p:ph type="title"/>
          </p:nvPr>
        </p:nvSpPr>
        <p:spPr>
          <a:xfrm>
            <a:off y="205975" x="457200"/>
            <a:ext cy="7853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lvl="0" indent="457200" marL="137160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s"/>
              <a:t>-:-:-:-:- Unix -:-:-:-:- </a:t>
            </a:r>
          </a:p>
        </p:txBody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175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b="1" sz="1400" lang="es" i="1">
                <a:solidFill>
                  <a:srgbClr val="252525"/>
                </a:solidFill>
              </a:rPr>
              <a:t>-i </a:t>
            </a:r>
          </a:p>
          <a:p>
            <a:pPr rtl="0" lvl="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None/>
            </a:pPr>
            <a:r>
              <a:t/>
            </a:r>
            <a:endParaRPr b="1" sz="1400" i="1">
              <a:solidFill>
                <a:srgbClr val="252525"/>
              </a:solidFill>
            </a:endParaRPr>
          </a:p>
          <a:p>
            <a:pPr rtl="0" lvl="0" indent="-3175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b="1" sz="1400" lang="es" i="1">
                <a:solidFill>
                  <a:srgbClr val="252525"/>
                </a:solidFill>
              </a:rPr>
              <a:t>-c </a:t>
            </a:r>
          </a:p>
          <a:p>
            <a:pPr rtl="0" lvl="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None/>
            </a:pPr>
            <a:r>
              <a:t/>
            </a:r>
            <a:endParaRPr b="1" sz="1400" i="1">
              <a:solidFill>
                <a:srgbClr val="252525"/>
              </a:solidFill>
            </a:endParaRPr>
          </a:p>
          <a:p>
            <a:pPr rtl="0" lvl="0" indent="-3175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b="1" sz="1400" lang="es" i="1">
                <a:solidFill>
                  <a:srgbClr val="252525"/>
                </a:solidFill>
              </a:rPr>
              <a:t>-s</a:t>
            </a:r>
          </a:p>
          <a:p>
            <a:pPr rtl="0" lvl="0" indent="-3175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b="1" sz="1400" lang="es" i="1">
                <a:solidFill>
                  <a:srgbClr val="252525"/>
                </a:solidFill>
              </a:rPr>
              <a:t>-l preload</a:t>
            </a:r>
          </a:p>
          <a:p>
            <a:pPr rtl="0" lvl="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None/>
            </a:pPr>
            <a:r>
              <a:rPr b="1" sz="1400" lang="es">
                <a:solidFill>
                  <a:srgbClr val="252525"/>
                </a:solidFill>
              </a:rPr>
              <a:t> </a:t>
            </a:r>
          </a:p>
          <a:p>
            <a:pPr rtl="0" lvl="0" indent="-3175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b="1" sz="1400" lang="es" i="1">
                <a:solidFill>
                  <a:srgbClr val="252525"/>
                </a:solidFill>
              </a:rPr>
              <a:t>-t</a:t>
            </a:r>
          </a:p>
          <a:p>
            <a:pPr rtl="0" lvl="0" indent="-3175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rgbClr val="252525"/>
              </a:buClr>
              <a:buSzPct val="100000"/>
              <a:buFont typeface="Arial"/>
              <a:buChar char="●"/>
            </a:pPr>
            <a:r>
              <a:rPr b="1" sz="1400" lang="es" i="1">
                <a:solidFill>
                  <a:srgbClr val="252525"/>
                </a:solidFill>
              </a:rPr>
              <a:t>-n</a:t>
            </a:r>
          </a:p>
        </p:txBody>
      </p:sp>
      <p:sp>
        <p:nvSpPr>
          <p:cNvPr id="102" name="Shape 102"/>
          <p:cNvSpPr txBox="1"/>
          <p:nvPr>
            <p:ph idx="2" type="body"/>
          </p:nvPr>
        </p:nvSpPr>
        <p:spPr>
          <a:xfrm>
            <a:off y="1200150" x="2390025"/>
            <a:ext cy="3725699" cx="62967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175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1400" lang="es">
                <a:solidFill>
                  <a:srgbClr val="252525"/>
                </a:solidFill>
              </a:rPr>
              <a:t> Espera x segundos entre el envío de cada paquete ICMP. El tiempo estándar es 1 segundo.</a:t>
            </a:r>
          </a:p>
          <a:p>
            <a:pPr rtl="0" lvl="0" indent="-3175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1400" lang="es">
                <a:solidFill>
                  <a:srgbClr val="252525"/>
                </a:solidFill>
              </a:rPr>
              <a:t>Especifica el número de pings a hacer, por defecto es infinito, o hasta que se detenga al programa.</a:t>
            </a:r>
          </a:p>
          <a:p>
            <a:pPr rtl="0" lvl="0" indent="-3175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1400" lang="es">
                <a:solidFill>
                  <a:srgbClr val="252525"/>
                </a:solidFill>
              </a:rPr>
              <a:t>Especifica el tamaño de la porción de datos del paquete ICMP. </a:t>
            </a:r>
          </a:p>
          <a:p>
            <a:pPr rtl="0" lvl="0" indent="-3175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1400" lang="es">
                <a:solidFill>
                  <a:srgbClr val="252525"/>
                </a:solidFill>
              </a:rPr>
              <a:t>Especifica que los paquetes ICMP deben ser enviados lo más rápido posible.</a:t>
            </a:r>
          </a:p>
          <a:p>
            <a:pPr rtl="0" lvl="0" indent="-3175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1400" lang="es">
                <a:solidFill>
                  <a:srgbClr val="252525"/>
                </a:solidFill>
              </a:rPr>
              <a:t>Especifica el TTL de los paquetes a enviar.</a:t>
            </a:r>
          </a:p>
          <a:p>
            <a:pPr rtl="0" lvl="0" indent="-3175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rgbClr val="252525"/>
              </a:buClr>
              <a:buSzPct val="100000"/>
              <a:buFont typeface="Arial"/>
              <a:buChar char="●"/>
            </a:pPr>
            <a:r>
              <a:rPr sz="1400" lang="es">
                <a:solidFill>
                  <a:srgbClr val="252525"/>
                </a:solidFill>
              </a:rPr>
              <a:t>Especifica que no habrá salida a nombre de host DNS, solo numérica (dirección IP).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6" name="Shape 10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s"/>
              <a:t>Sintaxis</a:t>
            </a:r>
          </a:p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  <a:latin typeface="Verdana"/>
                <a:ea typeface="Verdana"/>
                <a:cs typeface="Verdana"/>
                <a:sym typeface="Verdana"/>
              </a:rPr>
              <a:t>ping &lt;ip&gt; -</a:t>
            </a:r>
            <a:r>
              <a:rPr sz="2400" lang="es" i="1">
                <a:solidFill>
                  <a:srgbClr val="252525"/>
                </a:solidFill>
                <a:latin typeface="Verdana"/>
                <a:ea typeface="Verdana"/>
                <a:cs typeface="Verdana"/>
                <a:sym typeface="Verdana"/>
              </a:rPr>
              <a:t>parámetro</a:t>
            </a:r>
            <a:r>
              <a:rPr sz="2400" lang="es">
                <a:solidFill>
                  <a:srgbClr val="252525"/>
                </a:solidFill>
                <a:latin typeface="Verdana"/>
                <a:ea typeface="Verdana"/>
                <a:cs typeface="Verdana"/>
                <a:sym typeface="Verdana"/>
              </a:rPr>
              <a:t> valor -</a:t>
            </a:r>
            <a:r>
              <a:rPr sz="2400" lang="es" i="1">
                <a:solidFill>
                  <a:srgbClr val="252525"/>
                </a:solidFill>
                <a:latin typeface="Verdana"/>
                <a:ea typeface="Verdana"/>
                <a:cs typeface="Verdana"/>
                <a:sym typeface="Verdana"/>
              </a:rPr>
              <a:t>parametro2</a:t>
            </a:r>
            <a:r>
              <a:rPr sz="2400" lang="es">
                <a:solidFill>
                  <a:srgbClr val="252525"/>
                </a:solidFill>
                <a:latin typeface="Verdana"/>
                <a:ea typeface="Verdana"/>
                <a:cs typeface="Verdana"/>
                <a:sym typeface="Verdana"/>
              </a:rPr>
              <a:t> valor</a:t>
            </a:r>
          </a:p>
          <a:p>
            <a:pPr rtl="0" lvl="0">
              <a:lnSpc>
                <a:spcPct val="152727"/>
              </a:lnSpc>
              <a:spcBef>
                <a:spcPts val="300"/>
              </a:spcBef>
              <a:buNone/>
            </a:pPr>
            <a:r>
              <a:t/>
            </a:r>
            <a:endParaRPr b="1" sz="2400"/>
          </a:p>
          <a:p>
            <a:pPr rtl="0" lvl="0">
              <a:lnSpc>
                <a:spcPct val="152727"/>
              </a:lnSpc>
              <a:spcBef>
                <a:spcPts val="30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b="1" sz="2400" lang="es"/>
              <a:t>Petición a un dominio</a:t>
            </a:r>
          </a:p>
          <a:p>
            <a:pPr rtl="0" lvl="0" indent="-381000" marL="914400">
              <a:lnSpc>
                <a:spcPct val="152727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  <a:latin typeface="Verdana"/>
                <a:ea typeface="Verdana"/>
                <a:cs typeface="Verdana"/>
                <a:sym typeface="Verdana"/>
              </a:rPr>
              <a:t>ping </a:t>
            </a:r>
            <a:r>
              <a:rPr sz="2400" lang="es" i="1">
                <a:solidFill>
                  <a:srgbClr val="4A86E8"/>
                </a:solidFill>
              </a:rPr>
              <a:t>G</a:t>
            </a:r>
            <a:r>
              <a:rPr sz="2400" lang="es" i="1">
                <a:solidFill>
                  <a:srgbClr val="FF0000"/>
                </a:solidFill>
              </a:rPr>
              <a:t>o</a:t>
            </a:r>
            <a:r>
              <a:rPr sz="2400" lang="es" i="1">
                <a:solidFill>
                  <a:srgbClr val="FFFF00"/>
                </a:solidFill>
              </a:rPr>
              <a:t>o</a:t>
            </a:r>
            <a:r>
              <a:rPr sz="2400" lang="es" i="1">
                <a:solidFill>
                  <a:srgbClr val="4A86E8"/>
                </a:solidFill>
              </a:rPr>
              <a:t>g</a:t>
            </a:r>
            <a:r>
              <a:rPr sz="2400" lang="es" i="1">
                <a:solidFill>
                  <a:srgbClr val="00FF00"/>
                </a:solidFill>
              </a:rPr>
              <a:t>l</a:t>
            </a:r>
            <a:r>
              <a:rPr sz="2400" lang="es" i="1">
                <a:solidFill>
                  <a:srgbClr val="FF0000"/>
                </a:solidFill>
              </a:rPr>
              <a:t>e</a:t>
            </a:r>
            <a:r>
              <a:rPr sz="2400" lang="es">
                <a:solidFill>
                  <a:srgbClr val="252525"/>
                </a:solidFill>
              </a:rPr>
              <a:t>.com</a:t>
            </a:r>
            <a:r>
              <a:rPr sz="2400" lang="es">
                <a:solidFill>
                  <a:srgbClr val="252525"/>
                </a:solidFill>
                <a:latin typeface="Verdana"/>
                <a:ea typeface="Verdana"/>
                <a:cs typeface="Verdana"/>
                <a:sym typeface="Verdana"/>
              </a:rPr>
              <a:t> -i 200 -t 15</a:t>
            </a:r>
          </a:p>
          <a:p>
            <a:pPr rtl="0" lvl="0">
              <a:lnSpc>
                <a:spcPct val="152727"/>
              </a:lnSpc>
              <a:spcBef>
                <a:spcPts val="30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b="1" sz="2400" lang="es"/>
              <a:t>Petición a una dirección IP</a:t>
            </a:r>
          </a:p>
          <a:p>
            <a:pPr rtl="0" lvl="0" indent="-381000" marL="914400">
              <a:lnSpc>
                <a:spcPct val="152727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  <a:latin typeface="Verdana"/>
                <a:ea typeface="Verdana"/>
                <a:cs typeface="Verdana"/>
                <a:sym typeface="Verdana"/>
              </a:rPr>
              <a:t>ping 8.8.8.8 -l preload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sz="1100">
              <a:solidFill>
                <a:srgbClr val="25252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2" name="Shape 1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3" name="Shape 113"/>
          <p:cNvSpPr txBox="1"/>
          <p:nvPr>
            <p:ph type="title"/>
          </p:nvPr>
        </p:nvSpPr>
        <p:spPr>
          <a:xfrm>
            <a:off y="205974" x="457200"/>
            <a:ext cy="10605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Verificación del funcionamiento de una Red</a:t>
            </a:r>
          </a:p>
        </p:txBody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y="1276350" x="76200"/>
            <a:ext cy="3725699" cx="91440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457200">
              <a:lnSpc>
                <a:spcPct val="16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/>
              <a:t>Verificación de los protocolos TCP/IP - </a:t>
            </a:r>
            <a:r>
              <a:rPr sz="2400" lang="es" i="1"/>
              <a:t>ping localhost/127.0.0.1</a:t>
            </a:r>
          </a:p>
          <a:p>
            <a:pPr rtl="0" lvl="0" indent="-381000" marL="457200">
              <a:lnSpc>
                <a:spcPct val="16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/>
              <a:t>Verificación del adaptador de red - </a:t>
            </a:r>
            <a:r>
              <a:rPr sz="2400" lang="es" i="1"/>
              <a:t>ping IP del propio equipo</a:t>
            </a:r>
          </a:p>
          <a:p>
            <a:pPr rtl="0" lvl="0" indent="-381000" marL="457200">
              <a:lnSpc>
                <a:spcPct val="16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/>
              <a:t>Verificación de la red local - </a:t>
            </a:r>
            <a:r>
              <a:rPr sz="2400" lang="es" i="1"/>
              <a:t>ping IP de un equipo próximo</a:t>
            </a:r>
          </a:p>
          <a:p>
            <a:pPr rtl="0" lvl="0" indent="0" marL="3657600">
              <a:lnSpc>
                <a:spcPct val="160000"/>
              </a:lnSpc>
              <a:spcBef>
                <a:spcPts val="400"/>
              </a:spcBef>
              <a:buNone/>
            </a:pPr>
            <a:r>
              <a:rPr sz="2400" lang="es" i="1"/>
              <a:t>    </a:t>
            </a:r>
            <a:r>
              <a:rPr sz="2400" lang="es"/>
              <a:t>-</a:t>
            </a:r>
            <a:r>
              <a:rPr sz="2400" lang="es" i="1"/>
              <a:t> ping IP puerta de enlace</a:t>
            </a:r>
          </a:p>
          <a:p>
            <a:pPr rtl="0" lvl="0" indent="-381000" marL="457200">
              <a:lnSpc>
                <a:spcPct val="16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/>
              <a:t>Verificación de la conexión a Internet - </a:t>
            </a:r>
            <a:r>
              <a:rPr sz="2400" lang="es" i="1"/>
              <a:t>ping IP de una página</a:t>
            </a:r>
          </a:p>
          <a:p>
            <a:pPr rtl="0" lvl="0" indent="-381000" marL="457200">
              <a:lnSpc>
                <a:spcPct val="160000"/>
              </a:lnSpc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/>
              <a:t>Verificación de lo servidores DNS - </a:t>
            </a:r>
            <a:r>
              <a:rPr sz="2400" lang="es" i="1"/>
              <a:t>ping URL conocido</a:t>
            </a:r>
          </a:p>
          <a:p>
            <a:pPr rtl="0" lvl="0">
              <a:lnSpc>
                <a:spcPct val="160000"/>
              </a:lnSpc>
              <a:spcBef>
                <a:spcPts val="400"/>
              </a:spcBef>
              <a:buNone/>
            </a:pPr>
            <a:r>
              <a:t/>
            </a:r>
            <a:endParaRPr b="1" sz="1300"/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8" name="Shape 1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9" name="Shape 11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s"/>
              <a:t>Ping De la Muelte</a:t>
            </a:r>
          </a:p>
        </p:txBody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s"/>
              <a:t>Muchos paquetes grandes (mayores a 65.535 b) enviados a una computadora.</a:t>
            </a:r>
          </a:p>
          <a:p>
            <a:pPr rtl="0" lvl="0" indent="-4191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s"/>
              <a:t>Protocolos no dejan enviar paquetes tan grandes pero se pueden fragmentar.</a:t>
            </a:r>
          </a:p>
          <a:p>
            <a:pPr lvl="0" indent="-4191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s"/>
              <a:t>Ataque solucionado.</a:t>
            </a:r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4" name="Shape 1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pic>
        <p:nvPicPr>
          <p:cNvPr id="125" name="Shape 125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57700" x="0"/>
            <a:ext cy="3555050" cx="9144000"/>
          </a:xfrm>
          <a:prstGeom prst="rect">
            <a:avLst/>
          </a:prstGeom>
        </p:spPr>
      </p:pic>
      <p:sp>
        <p:nvSpPr>
          <p:cNvPr id="126" name="Shape 126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La muelte</a:t>
            </a: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0" name="Shape 1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1" name="Shape 13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s"/>
              <a:t>Ping floodyng</a:t>
            </a:r>
          </a:p>
        </p:txBody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2743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s"/>
              <a:t>“Diluvio de pings”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33" name="Shape 13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902721" x="2419350"/>
            <a:ext cy="3023124" cx="430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7" name="Shape 13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pic>
        <p:nvPicPr>
          <p:cNvPr id="138" name="Shape 13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0" x="346982"/>
            <a:ext cy="5143498" cx="84500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2" name="Shape 14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pic>
        <p:nvPicPr>
          <p:cNvPr id="143" name="Shape 14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10671" x="1023946"/>
            <a:ext cy="4722150" cx="7096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6" name="Shape 3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7" name="Shape 37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Sumario	</a:t>
            </a:r>
          </a:p>
        </p:txBody>
      </p:sp>
      <p:sp>
        <p:nvSpPr>
          <p:cNvPr id="38" name="Shape 38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s"/>
              <a:t>Detalles técnicos. Funcionamiento</a:t>
            </a:r>
          </a:p>
          <a:p>
            <a:pPr rtl="0" lvl="0" indent="-4191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s"/>
              <a:t>Composición de un paquete ICMP</a:t>
            </a:r>
          </a:p>
          <a:p>
            <a:pPr rtl="0" lvl="0" indent="-4191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s"/>
              <a:t>Su uso en consolas de comandos</a:t>
            </a:r>
          </a:p>
          <a:p>
            <a:pPr rtl="0" lvl="0" indent="-4191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s"/>
              <a:t>Verificación del funcionamiento de una red</a:t>
            </a:r>
          </a:p>
          <a:p>
            <a:pPr rtl="0" lvl="0" indent="-4191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s"/>
              <a:t>IETF standards documents (RFCs)</a:t>
            </a:r>
          </a:p>
          <a:p>
            <a:pPr rtl="0" lvl="0" indent="-4191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s"/>
              <a:t>Referencias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7" name="Shape 1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8" name="Shape 14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spcBef>
                <a:spcPts val="600"/>
              </a:spcBef>
              <a:buNone/>
            </a:pPr>
            <a:r>
              <a:t/>
            </a:r>
            <a:endParaRPr b="0" sz="3000">
              <a:solidFill>
                <a:schemeClr val="dk1"/>
              </a:solidFill>
            </a:endParaRPr>
          </a:p>
          <a:p>
            <a:pPr rtl="0" lvl="0">
              <a:spcBef>
                <a:spcPts val="600"/>
              </a:spcBef>
              <a:buNone/>
            </a:pPr>
            <a:r>
              <a:t/>
            </a:r>
            <a:endParaRPr b="0" sz="3000">
              <a:solidFill>
                <a:schemeClr val="dk1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es"/>
              <a:t>IETF standards documents (RFCs)</a:t>
            </a:r>
          </a:p>
        </p:txBody>
      </p:sp>
      <p:sp>
        <p:nvSpPr>
          <p:cNvPr id="149" name="Shape 149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rPr lang="es"/>
              <a:t>RFC 792, página 13: </a:t>
            </a:r>
          </a:p>
          <a:p>
            <a:pPr rtl="0" lvl="0">
              <a:spcBef>
                <a:spcPts val="0"/>
              </a:spcBef>
              <a:buNone/>
            </a:pPr>
            <a:r>
              <a:rPr lang="es"/>
              <a:t>“Echo or Echo Reply Message”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3" name="Shape 15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4" name="Shape 154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s"/>
              <a:t>Referencias</a:t>
            </a:r>
          </a:p>
        </p:txBody>
      </p:sp>
      <p:sp>
        <p:nvSpPr>
          <p:cNvPr id="155" name="Shape 155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 indent="-3175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u="sng" sz="1400" lang="es">
                <a:solidFill>
                  <a:schemeClr val="hlink"/>
                </a:solidFill>
                <a:hlinkClick r:id="rId3"/>
              </a:rPr>
              <a:t>http://es.wikipedia.org/wiki/Ping</a:t>
            </a:r>
          </a:p>
          <a:p>
            <a:pPr rtl="0" lvl="0" indent="-3175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u="sng" sz="1400" lang="es">
                <a:solidFill>
                  <a:schemeClr val="hlink"/>
                </a:solidFill>
                <a:hlinkClick r:id="rId4"/>
              </a:rPr>
              <a:t>http://es.wikipedia.org/wiki/Ping_de_la_muerte</a:t>
            </a:r>
          </a:p>
          <a:p>
            <a:pPr rtl="0" lvl="0" indent="-3175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u="sng" sz="1400" lang="es">
                <a:solidFill>
                  <a:schemeClr val="hlink"/>
                </a:solidFill>
                <a:hlinkClick r:id="rId5"/>
              </a:rPr>
              <a:t>http://es.wikipedia.org/wiki/Ping_flood</a:t>
            </a:r>
          </a:p>
          <a:p>
            <a:pPr rtl="0" lvl="0" indent="-3175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u="sng" sz="1400" lang="es">
                <a:solidFill>
                  <a:schemeClr val="hlink"/>
                </a:solidFill>
                <a:hlinkClick r:id="rId6"/>
              </a:rPr>
              <a:t>http://es.wikipedia.org/wiki/Checksum</a:t>
            </a:r>
          </a:p>
          <a:p>
            <a:pPr rtl="0" lvl="0" indent="-3175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u="sng" sz="1400" lang="es">
                <a:solidFill>
                  <a:schemeClr val="hlink"/>
                </a:solidFill>
                <a:hlinkClick r:id="rId7"/>
              </a:rPr>
              <a:t>http://www.iana.org/assignments/icmp-parameters/icmp-parameters.xhtml#icmp-parameters-codes</a:t>
            </a:r>
          </a:p>
          <a:p>
            <a:pPr rtl="0" lvl="0" indent="-3175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u="sng" sz="1400" lang="es">
                <a:solidFill>
                  <a:schemeClr val="hlink"/>
                </a:solidFill>
                <a:hlinkClick r:id="rId8"/>
              </a:rPr>
              <a:t>http://tools.ietf.org/html/rfc792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2" name="Shape 4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3" name="Shape 43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Detalles técnicos. Funcionamiento	</a:t>
            </a:r>
          </a:p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457200">
              <a:lnSpc>
                <a:spcPct val="152727"/>
              </a:lnSpc>
              <a:spcBef>
                <a:spcPts val="0"/>
              </a:spcBef>
              <a:spcAft>
                <a:spcPts val="600"/>
              </a:spcAft>
              <a:buClr>
                <a:srgbClr val="252525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Programa diagnóstico.</a:t>
            </a:r>
          </a:p>
          <a:p>
            <a:pPr rtl="0" lvl="0" indent="-381000" marL="457200">
              <a:lnSpc>
                <a:spcPct val="152727"/>
              </a:lnSpc>
              <a:spcBef>
                <a:spcPts val="0"/>
              </a:spcBef>
              <a:spcAft>
                <a:spcPts val="600"/>
              </a:spcAft>
              <a:buClr>
                <a:srgbClr val="252525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Trabaja en la </a:t>
            </a:r>
            <a:r>
              <a:rPr sz="2400" lang="es">
                <a:solidFill>
                  <a:srgbClr val="351C75"/>
                </a:solidFill>
              </a:rPr>
              <a:t>capa de red </a:t>
            </a:r>
            <a:r>
              <a:rPr sz="2400" lang="es">
                <a:solidFill>
                  <a:srgbClr val="252525"/>
                </a:solidFill>
              </a:rPr>
              <a:t>.</a:t>
            </a:r>
          </a:p>
          <a:p>
            <a:pPr rtl="0" lvl="0" indent="-381000" marL="457200">
              <a:lnSpc>
                <a:spcPct val="152727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El protocolo IP encapsula el mensaje ICMP dentro de un paquete y lo envía. Suele llamarse </a:t>
            </a:r>
            <a:r>
              <a:rPr sz="2400" lang="es" i="1">
                <a:solidFill>
                  <a:srgbClr val="0B0080"/>
                </a:solidFill>
              </a:rPr>
              <a:t>Paquete ICMP</a:t>
            </a:r>
            <a:r>
              <a:rPr sz="2400" lang="es">
                <a:solidFill>
                  <a:srgbClr val="252525"/>
                </a:solidFill>
              </a:rPr>
              <a:t>. </a:t>
            </a:r>
          </a:p>
          <a:p>
            <a:pPr rtl="0" lvl="0" indent="-381000" marL="457200">
              <a:lnSpc>
                <a:spcPct val="152727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Es un tipo de mensaje de control del protocolo </a:t>
            </a:r>
            <a:r>
              <a:rPr sz="2400" lang="es">
                <a:solidFill>
                  <a:srgbClr val="0B0080"/>
                </a:solidFill>
              </a:rPr>
              <a:t>I</a:t>
            </a:r>
            <a:r>
              <a:rPr sz="2400" lang="es">
                <a:solidFill>
                  <a:srgbClr val="0B0080"/>
                </a:solidFill>
              </a:rPr>
              <a:t>C</a:t>
            </a:r>
            <a:r>
              <a:rPr sz="2400" lang="es">
                <a:solidFill>
                  <a:srgbClr val="0B0080"/>
                </a:solidFill>
              </a:rPr>
              <a:t>MP</a:t>
            </a:r>
            <a:r>
              <a:rPr sz="2400" lang="es">
                <a:solidFill>
                  <a:srgbClr val="252525"/>
                </a:solidFill>
              </a:rPr>
              <a:t>.</a:t>
            </a:r>
          </a:p>
          <a:p>
            <a:pPr rtl="0" lvl="0">
              <a:lnSpc>
                <a:spcPct val="152727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100">
              <a:solidFill>
                <a:srgbClr val="252525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8" name="Shape 4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Composición de un Paquete ICMP</a:t>
            </a:r>
          </a:p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l" rtl="0" lvl="0" marR="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None/>
            </a:pPr>
            <a:r>
              <a:t/>
            </a:r>
            <a:endParaRPr sz="1400">
              <a:solidFill>
                <a:srgbClr val="252525"/>
              </a:solidFill>
            </a:endParaRPr>
          </a:p>
          <a:p>
            <a:pPr algn="l" rtl="0" lvl="0" marR="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None/>
            </a:pPr>
            <a:r>
              <a:t/>
            </a:r>
            <a:endParaRPr sz="1400">
              <a:solidFill>
                <a:srgbClr val="252525"/>
              </a:solidFill>
            </a:endParaRPr>
          </a:p>
          <a:p>
            <a:pPr algn="l" rtl="0" lvl="0" marR="0" indent="-419100" marL="4572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Clr>
                <a:srgbClr val="252525"/>
              </a:buClr>
              <a:buSzPct val="100000"/>
              <a:buFont typeface="Arial"/>
              <a:buChar char="●"/>
            </a:pPr>
            <a:r>
              <a:rPr lang="es">
                <a:solidFill>
                  <a:srgbClr val="252525"/>
                </a:solidFill>
              </a:rPr>
              <a:t>Hay variables en petición y en respuesta que cambian.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4" name="Shape 5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Variables ICMP en petición	</a:t>
            </a:r>
          </a:p>
        </p:txBody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4572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Tipo de mensaje, definido obligatoriamente como 8.</a:t>
            </a:r>
          </a:p>
          <a:p>
            <a:pPr rtl="0" lvl="0" indent="-381000" marL="4572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Código ICMP, definido obligatoriamente como 0.</a:t>
            </a:r>
          </a:p>
          <a:p>
            <a:pPr rtl="0" lvl="0" indent="-381000" marL="4572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Clr>
                <a:srgbClr val="252525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Identificador</a:t>
            </a:r>
          </a:p>
          <a:p>
            <a:pPr rtl="0" lvl="0" indent="-381000" marL="4572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Secuencia numérica</a:t>
            </a:r>
          </a:p>
          <a:p>
            <a:pPr rtl="0" lvl="0" indent="-381000" marL="457200">
              <a:lnSpc>
                <a:spcPct val="150000"/>
              </a:lnSpc>
              <a:spcBef>
                <a:spcPts val="30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Datos: Variables y opcionales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0" name="Shape 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1" name="Shape 6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Paquete ICMP	</a:t>
            </a:r>
          </a:p>
        </p:txBody>
      </p:sp>
      <p:graphicFrame>
        <p:nvGraphicFramePr>
          <p:cNvPr id="62" name="Shape 62"/>
          <p:cNvGraphicFramePr/>
          <p:nvPr/>
        </p:nvGraphicFramePr>
        <p:xfrm>
          <a:off y="1620850" x="576275"/>
          <a:ext cy="3000000" cx="3000000"/>
        </p:xfrm>
        <a:graphic>
          <a:graphicData uri="http://schemas.openxmlformats.org/drawingml/2006/table">
            <a:tbl>
              <a:tblPr>
                <a:solidFill>
                  <a:srgbClr val="F9F9F9"/>
                </a:solidFill>
                <a:tableStyleId>{495C23E8-42BA-492F-8F98-94FE3ABF0416}</a:tableStyleId>
              </a:tblPr>
              <a:tblGrid>
                <a:gridCol w="2204525"/>
                <a:gridCol w="1536800"/>
                <a:gridCol w="1139175"/>
                <a:gridCol w="1139175"/>
                <a:gridCol w="1971775"/>
              </a:tblGrid>
              <a:tr h="257175"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 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Bit 0 - 7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Bit 8 - 15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Bit 16 - 23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Bit 24 - 31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2F2F2"/>
                    </a:solidFill>
                  </a:tcPr>
                </a:tc>
              </a:tr>
              <a:tr h="257175">
                <a:tc rowSpan="5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s"/>
                        <a:t>Encabezado IP</a:t>
                      </a:r>
                    </a:p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(20 bytes)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Versión/IHL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Tipo de servicio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Longitud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</a:tr>
              <a:tr h="257175">
                <a:tc vMerge="1"/>
                <a:tc gridSpan="2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Identificación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 i="1"/>
                        <a:t>flags</a:t>
                      </a:r>
                      <a:r>
                        <a:rPr sz="1100" lang="es"/>
                        <a:t> y </a:t>
                      </a:r>
                      <a:r>
                        <a:rPr sz="1100" lang="es" i="1"/>
                        <a:t>offset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</a:tr>
              <a:tr h="257175">
                <a:tc vMerge="1"/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Tiempo de vida (TTL)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Protocolo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s"/>
                        <a:t>Checksum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</a:tr>
              <a:tr h="257175">
                <a:tc vMerge="1"/>
                <a:tc gridSpan="4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Dirección IP origen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  <a:tc hMerge="1"/>
                <a:tc hMerge="1"/>
              </a:tr>
              <a:tr h="257175">
                <a:tc vMerge="1"/>
                <a:tc gridSpan="4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Dirección IP destino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  <a:tc hMerge="1"/>
                <a:tc hMerge="1"/>
              </a:tr>
              <a:tr h="257175">
                <a:tc rowSpan="3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s"/>
                        <a:t>ICMP </a:t>
                      </a:r>
                      <a:r>
                        <a:rPr sz="1100" lang="es"/>
                        <a:t>Carga</a:t>
                      </a:r>
                    </a:p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(8 + bytes)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Tipo de mensaje 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Code 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s"/>
                        <a:t>Checksum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</a:tr>
              <a:tr h="257175">
                <a:tc vMerge="1"/>
                <a:tc gridSpan="4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Identificador + Secuencia numérica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  <a:tc hMerge="1"/>
                <a:tc hMerge="1"/>
              </a:tr>
              <a:tr h="466725">
                <a:tc vMerge="1"/>
                <a:tc gridSpan="4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Datos (</a:t>
                      </a:r>
                      <a:r>
                        <a:rPr sz="1100" lang="es" i="1"/>
                        <a:t>opcional</a:t>
                      </a:r>
                      <a:r>
                        <a:rPr sz="1100" lang="es"/>
                        <a:t>)</a:t>
                      </a:r>
                    </a:p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t/>
                      </a:r>
                      <a:endParaRPr sz="1100"/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  <a:tc hMerge="1"/>
                <a:tc hMerge="1"/>
              </a:tr>
            </a:tbl>
          </a:graphicData>
        </a:graphic>
      </p:graphicFrame>
      <p:sp>
        <p:nvSpPr>
          <p:cNvPr id="63" name="Shape 63"/>
          <p:cNvSpPr txBox="1"/>
          <p:nvPr/>
        </p:nvSpPr>
        <p:spPr>
          <a:xfrm>
            <a:off y="583750" x="-1907225"/>
            <a:ext cy="3000000" cx="30000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7" name="Shape 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8" name="Shape 6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Variables ICMP en respuesta</a:t>
            </a:r>
          </a:p>
        </p:txBody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Tipo de mensaje, definido obligatoriamente como 0.</a:t>
            </a:r>
          </a:p>
          <a:p>
            <a:pPr rtl="0" lvl="0" indent="-3810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Código ICMP, definido obligatoriamente como 0.</a:t>
            </a:r>
          </a:p>
          <a:p>
            <a:pPr rtl="0" lvl="0" indent="-3810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rgbClr val="252525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Identificador.</a:t>
            </a:r>
          </a:p>
          <a:p>
            <a:pPr rtl="0" lvl="0" indent="-3810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Secuencia numérica.</a:t>
            </a:r>
          </a:p>
          <a:p>
            <a:pPr rtl="0" lvl="0" indent="-381000" marL="457200">
              <a:lnSpc>
                <a:spcPct val="143181"/>
              </a:lnSpc>
              <a:spcBef>
                <a:spcPts val="0"/>
              </a:spcBef>
              <a:spcAft>
                <a:spcPts val="10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Datos: Variables y opcionales.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3" name="Shape 7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rPr lang="es"/>
              <a:t>Paquete ICMP	</a:t>
            </a:r>
          </a:p>
        </p:txBody>
      </p:sp>
      <p:graphicFrame>
        <p:nvGraphicFramePr>
          <p:cNvPr id="75" name="Shape 75"/>
          <p:cNvGraphicFramePr/>
          <p:nvPr/>
        </p:nvGraphicFramePr>
        <p:xfrm>
          <a:off y="1620850" x="576275"/>
          <a:ext cy="3000000" cx="3000000"/>
        </p:xfrm>
        <a:graphic>
          <a:graphicData uri="http://schemas.openxmlformats.org/drawingml/2006/table">
            <a:tbl>
              <a:tblPr>
                <a:solidFill>
                  <a:srgbClr val="F9F9F9"/>
                </a:solidFill>
                <a:tableStyleId>{2FA7C823-F394-410D-8D02-F4684C2C3B84}</a:tableStyleId>
              </a:tblPr>
              <a:tblGrid>
                <a:gridCol w="2204525"/>
                <a:gridCol w="1536800"/>
                <a:gridCol w="1139175"/>
                <a:gridCol w="1139175"/>
                <a:gridCol w="1971775"/>
              </a:tblGrid>
              <a:tr h="257175"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 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Bit 0 - 7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Bit 8 - 15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Bit 16 - 23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Bit 24 - 31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2F2F2"/>
                    </a:solidFill>
                  </a:tcPr>
                </a:tc>
              </a:tr>
              <a:tr h="257175">
                <a:tc rowSpan="5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>
                          <a:solidFill>
                            <a:srgbClr val="0B0080"/>
                          </a:solidFill>
                          <a:hlinkClick r:id="rId3"/>
                        </a:rPr>
                        <a:t>Encabezado IP</a:t>
                      </a:r>
                    </a:p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(20 bytes)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Versión/IHL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Tipo de servicio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Longitud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</a:tr>
              <a:tr h="257175">
                <a:tc vMerge="1"/>
                <a:tc gridSpan="2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Identificación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  <a:tc gridSpan="2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 i="1"/>
                        <a:t>flags</a:t>
                      </a:r>
                      <a:r>
                        <a:rPr sz="1100" lang="es"/>
                        <a:t> y </a:t>
                      </a:r>
                      <a:r>
                        <a:rPr sz="1100" lang="es" i="1"/>
                        <a:t>offset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</a:tr>
              <a:tr h="257175">
                <a:tc vMerge="1"/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Tiempo de vida (TTL)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Protocolo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>
                          <a:solidFill>
                            <a:srgbClr val="0B0080"/>
                          </a:solidFill>
                          <a:hlinkClick r:id="rId4"/>
                        </a:rPr>
                        <a:t>Checksum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</a:tr>
              <a:tr h="257175">
                <a:tc vMerge="1"/>
                <a:tc gridSpan="4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Dirección IP origen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  <a:tc hMerge="1"/>
                <a:tc hMerge="1"/>
              </a:tr>
              <a:tr h="257175">
                <a:tc vMerge="1"/>
                <a:tc gridSpan="4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Dirección IP destino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  <a:tc hMerge="1"/>
                <a:tc hMerge="1"/>
              </a:tr>
              <a:tr h="257175">
                <a:tc rowSpan="3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>
                          <a:solidFill>
                            <a:srgbClr val="0B0080"/>
                          </a:solidFill>
                          <a:hlinkClick r:id="rId5"/>
                        </a:rPr>
                        <a:t>ICMP</a:t>
                      </a:r>
                      <a:r>
                        <a:rPr sz="1100" lang="es"/>
                        <a:t> Carga</a:t>
                      </a:r>
                    </a:p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(8 + bytes)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Tipo de mensaje 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Code 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gridSpan="2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>
                          <a:solidFill>
                            <a:srgbClr val="0B0080"/>
                          </a:solidFill>
                          <a:hlinkClick r:id="rId6"/>
                        </a:rPr>
                        <a:t>Checksum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</a:tr>
              <a:tr h="257175">
                <a:tc vMerge="1"/>
                <a:tc gridSpan="4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Identificador + Secuencia numérica</a:t>
                      </a:r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  <a:tc hMerge="1"/>
                <a:tc hMerge="1"/>
              </a:tr>
              <a:tr h="466725">
                <a:tc vMerge="1"/>
                <a:tc gridSpan="4">
                  <a:txBody>
                    <a:bodyPr>
                      <a:noAutofit/>
                    </a:bodyPr>
                    <a:lstStyle/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sz="1100" lang="es"/>
                        <a:t>Datos (</a:t>
                      </a:r>
                      <a:r>
                        <a:rPr sz="1100" lang="es" i="1"/>
                        <a:t>opcional</a:t>
                      </a:r>
                      <a:r>
                        <a:rPr sz="1100" lang="es"/>
                        <a:t>)</a:t>
                      </a:r>
                    </a:p>
                    <a:p>
                      <a:pPr algn="ctr" rtl="0" lvl="0">
                        <a:lnSpc>
                          <a:spcPct val="152727"/>
                        </a:lnSpc>
                        <a:spcBef>
                          <a:spcPts val="0"/>
                        </a:spcBef>
                        <a:buNone/>
                      </a:pPr>
                      <a:r>
                        <a:t/>
                      </a:r>
                      <a:endParaRPr sz="1100"/>
                    </a:p>
                  </a:txBody>
                  <a:tcPr marR="27950" marB="27950" marT="27950" marL="27950">
                    <a:lnL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L>
                    <a:lnR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R>
                    <a:lnT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T>
                    <a:lnB w="9525" cap="flat">
                      <a:solidFill>
                        <a:srgbClr val="AAAAAA"/>
                      </a:solidFill>
                      <a:prstDash val="solid"/>
                      <a:round/>
                      <a:headEnd w="med" len="med" type="none"/>
                      <a:tailEnd w="med" len="med" type="none"/>
                    </a:lnB>
                  </a:tcPr>
                </a:tc>
                <a:tc hMerge="1"/>
                <a:tc hMerge="1"/>
                <a:tc hMerge="1"/>
              </a:tr>
            </a:tbl>
          </a:graphicData>
        </a:graphic>
      </p:graphicFrame>
      <p:sp>
        <p:nvSpPr>
          <p:cNvPr id="76" name="Shape 76"/>
          <p:cNvSpPr txBox="1"/>
          <p:nvPr/>
        </p:nvSpPr>
        <p:spPr>
          <a:xfrm>
            <a:off y="583750" x="-1907225"/>
            <a:ext cy="3000000" cx="30000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0" name="Shape 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s"/>
              <a:t>Su uso en consolas de comandos</a:t>
            </a:r>
          </a:p>
        </p:txBody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lvl="0" indent="-3810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s">
                <a:solidFill>
                  <a:srgbClr val="252525"/>
                </a:solidFill>
              </a:rPr>
              <a:t>Todos los sistemas operativos y plataformas incorporan la posibilidad de ejecutar esta utilidad mediante la utilización de comandos.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swiss">
  <a:themeElements>
    <a:clrScheme name="Custom 218">
      <a:dk1>
        <a:srgbClr val="000000"/>
      </a:dk1>
      <a:lt1>
        <a:srgbClr val="FFFFFF"/>
      </a:lt1>
      <a:dk2>
        <a:srgbClr val="5B595A"/>
      </a:dk2>
      <a:lt2>
        <a:srgbClr val="CFD4D4"/>
      </a:lt2>
      <a:accent1>
        <a:srgbClr val="CC0202"/>
      </a:accent1>
      <a:accent2>
        <a:srgbClr val="228AFF"/>
      </a:accent2>
      <a:accent3>
        <a:srgbClr val="FBC82F"/>
      </a:accent3>
      <a:accent4>
        <a:srgbClr val="253E91"/>
      </a:accent4>
      <a:accent5>
        <a:srgbClr val="F68D0C"/>
      </a:accent5>
      <a:accent6>
        <a:srgbClr val="257E12"/>
      </a:accent6>
      <a:hlink>
        <a:srgbClr val="144C72"/>
      </a:hlink>
      <a:folHlink>
        <a:srgbClr val="8C9D92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